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sldIdLst>
    <p:sldId id="546" r:id="rId5"/>
    <p:sldId id="485" r:id="rId6"/>
    <p:sldId id="596" r:id="rId7"/>
    <p:sldId id="556" r:id="rId8"/>
    <p:sldId id="574" r:id="rId9"/>
    <p:sldId id="555" r:id="rId10"/>
    <p:sldId id="586" r:id="rId11"/>
    <p:sldId id="590" r:id="rId12"/>
    <p:sldId id="579" r:id="rId13"/>
    <p:sldId id="604" r:id="rId14"/>
    <p:sldId id="597" r:id="rId15"/>
    <p:sldId id="562" r:id="rId16"/>
    <p:sldId id="599" r:id="rId17"/>
    <p:sldId id="600" r:id="rId18"/>
    <p:sldId id="601" r:id="rId19"/>
    <p:sldId id="592" r:id="rId20"/>
    <p:sldId id="572" r:id="rId21"/>
    <p:sldId id="602" r:id="rId22"/>
    <p:sldId id="573" r:id="rId23"/>
    <p:sldId id="60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4" autoAdjust="0"/>
    <p:restoredTop sz="93673" autoAdjust="0"/>
  </p:normalViewPr>
  <p:slideViewPr>
    <p:cSldViewPr snapToGrid="0">
      <p:cViewPr varScale="1">
        <p:scale>
          <a:sx n="60" d="100"/>
          <a:sy n="60" d="100"/>
        </p:scale>
        <p:origin x="9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52271-F212-41C6-8140-FDE146A91CF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59709A2-FAD2-45ED-A565-E4F6BD052579}">
      <dgm:prSet phldrT="[Texte]"/>
      <dgm:spPr/>
      <dgm:t>
        <a:bodyPr/>
        <a:lstStyle/>
        <a:p>
          <a:r>
            <a:rPr lang="fr-FR" dirty="0"/>
            <a:t>Avec une bonne ambiance</a:t>
          </a:r>
        </a:p>
      </dgm:t>
    </dgm:pt>
    <dgm:pt modelId="{9C077B64-501C-46C3-B818-9A291A5E18A7}" type="parTrans" cxnId="{A2501595-C4C8-49F7-BAD0-204371D4EFE8}">
      <dgm:prSet/>
      <dgm:spPr/>
      <dgm:t>
        <a:bodyPr/>
        <a:lstStyle/>
        <a:p>
          <a:endParaRPr lang="fr-FR"/>
        </a:p>
      </dgm:t>
    </dgm:pt>
    <dgm:pt modelId="{5FB7E69E-37A9-497C-B548-8E5DCF1A918B}" type="sibTrans" cxnId="{A2501595-C4C8-49F7-BAD0-204371D4EFE8}">
      <dgm:prSet/>
      <dgm:spPr/>
      <dgm:t>
        <a:bodyPr/>
        <a:lstStyle/>
        <a:p>
          <a:endParaRPr lang="fr-FR"/>
        </a:p>
      </dgm:t>
    </dgm:pt>
    <dgm:pt modelId="{16A125C9-AF7D-4BE8-8DAB-B08376081041}">
      <dgm:prSet phldrT="[Texte]"/>
      <dgm:spPr/>
      <dgm:t>
        <a:bodyPr/>
        <a:lstStyle/>
        <a:p>
          <a:r>
            <a:rPr lang="fr-FR" dirty="0"/>
            <a:t>Où l’on se sent bien</a:t>
          </a:r>
        </a:p>
      </dgm:t>
    </dgm:pt>
    <dgm:pt modelId="{FD3B81C7-337C-4154-87FD-0F705BB54468}" type="parTrans" cxnId="{C2BD8CFB-545F-4376-9EBE-6A9B1DF5BA80}">
      <dgm:prSet/>
      <dgm:spPr/>
      <dgm:t>
        <a:bodyPr/>
        <a:lstStyle/>
        <a:p>
          <a:endParaRPr lang="fr-FR"/>
        </a:p>
      </dgm:t>
    </dgm:pt>
    <dgm:pt modelId="{7822C620-9421-4B1F-8D74-BFBA45AAE74D}" type="sibTrans" cxnId="{C2BD8CFB-545F-4376-9EBE-6A9B1DF5BA80}">
      <dgm:prSet/>
      <dgm:spPr/>
      <dgm:t>
        <a:bodyPr/>
        <a:lstStyle/>
        <a:p>
          <a:endParaRPr lang="fr-FR"/>
        </a:p>
      </dgm:t>
    </dgm:pt>
    <dgm:pt modelId="{DC454054-26D8-4037-ACC2-43527B153CB5}">
      <dgm:prSet phldrT="[Texte]"/>
      <dgm:spPr/>
      <dgm:t>
        <a:bodyPr/>
        <a:lstStyle/>
        <a:p>
          <a:r>
            <a:rPr lang="fr-FR" dirty="0"/>
            <a:t>Où l’on se sent en sécurité</a:t>
          </a:r>
        </a:p>
      </dgm:t>
    </dgm:pt>
    <dgm:pt modelId="{E97FA835-6FE1-45ED-8F31-B01F7C857B47}" type="parTrans" cxnId="{615AE6E1-595C-4347-9284-5D8C6532437D}">
      <dgm:prSet/>
      <dgm:spPr/>
      <dgm:t>
        <a:bodyPr/>
        <a:lstStyle/>
        <a:p>
          <a:endParaRPr lang="fr-FR"/>
        </a:p>
      </dgm:t>
    </dgm:pt>
    <dgm:pt modelId="{365A73E0-74CB-4610-B349-60BF7078F027}" type="sibTrans" cxnId="{615AE6E1-595C-4347-9284-5D8C6532437D}">
      <dgm:prSet/>
      <dgm:spPr/>
      <dgm:t>
        <a:bodyPr/>
        <a:lstStyle/>
        <a:p>
          <a:endParaRPr lang="fr-FR"/>
        </a:p>
      </dgm:t>
    </dgm:pt>
    <dgm:pt modelId="{C375D8D5-CDCC-4437-BA65-A43610CC2293}">
      <dgm:prSet phldrT="[Texte]"/>
      <dgm:spPr/>
      <dgm:t>
        <a:bodyPr/>
        <a:lstStyle/>
        <a:p>
          <a:r>
            <a:rPr lang="fr-FR" dirty="0"/>
            <a:t>Où l’on peut compter sur les autres</a:t>
          </a:r>
        </a:p>
      </dgm:t>
    </dgm:pt>
    <dgm:pt modelId="{D035A8FE-445B-4606-9555-F7C857E1D982}" type="parTrans" cxnId="{F978950D-E1FE-4621-A83C-032B460F449D}">
      <dgm:prSet/>
      <dgm:spPr/>
      <dgm:t>
        <a:bodyPr/>
        <a:lstStyle/>
        <a:p>
          <a:endParaRPr lang="fr-FR"/>
        </a:p>
      </dgm:t>
    </dgm:pt>
    <dgm:pt modelId="{B9ACC0B2-BF72-4F3E-9301-7ACDF0816D25}" type="sibTrans" cxnId="{F978950D-E1FE-4621-A83C-032B460F449D}">
      <dgm:prSet/>
      <dgm:spPr/>
      <dgm:t>
        <a:bodyPr/>
        <a:lstStyle/>
        <a:p>
          <a:endParaRPr lang="fr-FR"/>
        </a:p>
      </dgm:t>
    </dgm:pt>
    <dgm:pt modelId="{97095392-DB90-4EBB-9FA8-F113CB4D8C25}" type="pres">
      <dgm:prSet presAssocID="{38652271-F212-41C6-8140-FDE146A91CFE}" presName="cycle" presStyleCnt="0">
        <dgm:presLayoutVars>
          <dgm:dir/>
          <dgm:resizeHandles val="exact"/>
        </dgm:presLayoutVars>
      </dgm:prSet>
      <dgm:spPr/>
    </dgm:pt>
    <dgm:pt modelId="{9041C660-4351-4BBF-9EC3-A3017121516D}" type="pres">
      <dgm:prSet presAssocID="{959709A2-FAD2-45ED-A565-E4F6BD052579}" presName="node" presStyleLbl="node1" presStyleIdx="0" presStyleCnt="4">
        <dgm:presLayoutVars>
          <dgm:bulletEnabled val="1"/>
        </dgm:presLayoutVars>
      </dgm:prSet>
      <dgm:spPr/>
    </dgm:pt>
    <dgm:pt modelId="{8C72B32C-C836-4CFB-B4F0-81C79D0C749F}" type="pres">
      <dgm:prSet presAssocID="{959709A2-FAD2-45ED-A565-E4F6BD052579}" presName="spNode" presStyleCnt="0"/>
      <dgm:spPr/>
    </dgm:pt>
    <dgm:pt modelId="{322E8C1B-60DF-48E9-B3D9-132A01F02D08}" type="pres">
      <dgm:prSet presAssocID="{5FB7E69E-37A9-497C-B548-8E5DCF1A918B}" presName="sibTrans" presStyleLbl="sibTrans1D1" presStyleIdx="0" presStyleCnt="4"/>
      <dgm:spPr/>
    </dgm:pt>
    <dgm:pt modelId="{5DBEFECF-7CEC-4ECD-BF6F-8608E12A57A7}" type="pres">
      <dgm:prSet presAssocID="{16A125C9-AF7D-4BE8-8DAB-B08376081041}" presName="node" presStyleLbl="node1" presStyleIdx="1" presStyleCnt="4">
        <dgm:presLayoutVars>
          <dgm:bulletEnabled val="1"/>
        </dgm:presLayoutVars>
      </dgm:prSet>
      <dgm:spPr/>
    </dgm:pt>
    <dgm:pt modelId="{DF0DD120-3C77-4B33-AAF0-DEA68720FC00}" type="pres">
      <dgm:prSet presAssocID="{16A125C9-AF7D-4BE8-8DAB-B08376081041}" presName="spNode" presStyleCnt="0"/>
      <dgm:spPr/>
    </dgm:pt>
    <dgm:pt modelId="{D626F37B-D4E1-4BE8-A8F9-7ED331011860}" type="pres">
      <dgm:prSet presAssocID="{7822C620-9421-4B1F-8D74-BFBA45AAE74D}" presName="sibTrans" presStyleLbl="sibTrans1D1" presStyleIdx="1" presStyleCnt="4"/>
      <dgm:spPr/>
    </dgm:pt>
    <dgm:pt modelId="{907D1404-E976-4643-B36B-5160B289C7D4}" type="pres">
      <dgm:prSet presAssocID="{DC454054-26D8-4037-ACC2-43527B153CB5}" presName="node" presStyleLbl="node1" presStyleIdx="2" presStyleCnt="4">
        <dgm:presLayoutVars>
          <dgm:bulletEnabled val="1"/>
        </dgm:presLayoutVars>
      </dgm:prSet>
      <dgm:spPr/>
    </dgm:pt>
    <dgm:pt modelId="{C260F84B-FB52-484D-8399-CC130F463723}" type="pres">
      <dgm:prSet presAssocID="{DC454054-26D8-4037-ACC2-43527B153CB5}" presName="spNode" presStyleCnt="0"/>
      <dgm:spPr/>
    </dgm:pt>
    <dgm:pt modelId="{52CFE05D-B110-47A6-96E2-5873B177892D}" type="pres">
      <dgm:prSet presAssocID="{365A73E0-74CB-4610-B349-60BF7078F027}" presName="sibTrans" presStyleLbl="sibTrans1D1" presStyleIdx="2" presStyleCnt="4"/>
      <dgm:spPr/>
    </dgm:pt>
    <dgm:pt modelId="{BE4386DD-8255-496D-9E73-8A0CCC7B57A6}" type="pres">
      <dgm:prSet presAssocID="{C375D8D5-CDCC-4437-BA65-A43610CC2293}" presName="node" presStyleLbl="node1" presStyleIdx="3" presStyleCnt="4">
        <dgm:presLayoutVars>
          <dgm:bulletEnabled val="1"/>
        </dgm:presLayoutVars>
      </dgm:prSet>
      <dgm:spPr/>
    </dgm:pt>
    <dgm:pt modelId="{251ED29E-77E6-40C2-A12D-27FD347520B6}" type="pres">
      <dgm:prSet presAssocID="{C375D8D5-CDCC-4437-BA65-A43610CC2293}" presName="spNode" presStyleCnt="0"/>
      <dgm:spPr/>
    </dgm:pt>
    <dgm:pt modelId="{E20DBCA2-83DD-4D73-9730-E64FBB1DBEEC}" type="pres">
      <dgm:prSet presAssocID="{B9ACC0B2-BF72-4F3E-9301-7ACDF0816D25}" presName="sibTrans" presStyleLbl="sibTrans1D1" presStyleIdx="3" presStyleCnt="4"/>
      <dgm:spPr/>
    </dgm:pt>
  </dgm:ptLst>
  <dgm:cxnLst>
    <dgm:cxn modelId="{40BF6102-6D21-4E78-AA1D-AF4632FBC06A}" type="presOf" srcId="{16A125C9-AF7D-4BE8-8DAB-B08376081041}" destId="{5DBEFECF-7CEC-4ECD-BF6F-8608E12A57A7}" srcOrd="0" destOrd="0" presId="urn:microsoft.com/office/officeart/2005/8/layout/cycle6"/>
    <dgm:cxn modelId="{F978950D-E1FE-4621-A83C-032B460F449D}" srcId="{38652271-F212-41C6-8140-FDE146A91CFE}" destId="{C375D8D5-CDCC-4437-BA65-A43610CC2293}" srcOrd="3" destOrd="0" parTransId="{D035A8FE-445B-4606-9555-F7C857E1D982}" sibTransId="{B9ACC0B2-BF72-4F3E-9301-7ACDF0816D25}"/>
    <dgm:cxn modelId="{E67FD26F-89D4-43E0-A98D-B700FB6FDBAB}" type="presOf" srcId="{365A73E0-74CB-4610-B349-60BF7078F027}" destId="{52CFE05D-B110-47A6-96E2-5873B177892D}" srcOrd="0" destOrd="0" presId="urn:microsoft.com/office/officeart/2005/8/layout/cycle6"/>
    <dgm:cxn modelId="{D71F5A50-3214-4023-84FE-0829D0C9195E}" type="presOf" srcId="{C375D8D5-CDCC-4437-BA65-A43610CC2293}" destId="{BE4386DD-8255-496D-9E73-8A0CCC7B57A6}" srcOrd="0" destOrd="0" presId="urn:microsoft.com/office/officeart/2005/8/layout/cycle6"/>
    <dgm:cxn modelId="{A2501595-C4C8-49F7-BAD0-204371D4EFE8}" srcId="{38652271-F212-41C6-8140-FDE146A91CFE}" destId="{959709A2-FAD2-45ED-A565-E4F6BD052579}" srcOrd="0" destOrd="0" parTransId="{9C077B64-501C-46C3-B818-9A291A5E18A7}" sibTransId="{5FB7E69E-37A9-497C-B548-8E5DCF1A918B}"/>
    <dgm:cxn modelId="{CD3CC596-9C13-4121-B9D0-6986B5B225F2}" type="presOf" srcId="{B9ACC0B2-BF72-4F3E-9301-7ACDF0816D25}" destId="{E20DBCA2-83DD-4D73-9730-E64FBB1DBEEC}" srcOrd="0" destOrd="0" presId="urn:microsoft.com/office/officeart/2005/8/layout/cycle6"/>
    <dgm:cxn modelId="{99B124BB-5BC5-4E28-81CC-21F8B76C1EAD}" type="presOf" srcId="{959709A2-FAD2-45ED-A565-E4F6BD052579}" destId="{9041C660-4351-4BBF-9EC3-A3017121516D}" srcOrd="0" destOrd="0" presId="urn:microsoft.com/office/officeart/2005/8/layout/cycle6"/>
    <dgm:cxn modelId="{3BFA31C4-D57A-4FF0-A450-D61BC7DCAAFD}" type="presOf" srcId="{5FB7E69E-37A9-497C-B548-8E5DCF1A918B}" destId="{322E8C1B-60DF-48E9-B3D9-132A01F02D08}" srcOrd="0" destOrd="0" presId="urn:microsoft.com/office/officeart/2005/8/layout/cycle6"/>
    <dgm:cxn modelId="{90F4B9D2-3BD6-4943-B747-BC4CA7CDCABF}" type="presOf" srcId="{7822C620-9421-4B1F-8D74-BFBA45AAE74D}" destId="{D626F37B-D4E1-4BE8-A8F9-7ED331011860}" srcOrd="0" destOrd="0" presId="urn:microsoft.com/office/officeart/2005/8/layout/cycle6"/>
    <dgm:cxn modelId="{E08DB4D6-E2C3-4CE8-8612-AE9C39219121}" type="presOf" srcId="{38652271-F212-41C6-8140-FDE146A91CFE}" destId="{97095392-DB90-4EBB-9FA8-F113CB4D8C25}" srcOrd="0" destOrd="0" presId="urn:microsoft.com/office/officeart/2005/8/layout/cycle6"/>
    <dgm:cxn modelId="{7778D1E0-596A-45F3-A9B0-A0856CCF2770}" type="presOf" srcId="{DC454054-26D8-4037-ACC2-43527B153CB5}" destId="{907D1404-E976-4643-B36B-5160B289C7D4}" srcOrd="0" destOrd="0" presId="urn:microsoft.com/office/officeart/2005/8/layout/cycle6"/>
    <dgm:cxn modelId="{615AE6E1-595C-4347-9284-5D8C6532437D}" srcId="{38652271-F212-41C6-8140-FDE146A91CFE}" destId="{DC454054-26D8-4037-ACC2-43527B153CB5}" srcOrd="2" destOrd="0" parTransId="{E97FA835-6FE1-45ED-8F31-B01F7C857B47}" sibTransId="{365A73E0-74CB-4610-B349-60BF7078F027}"/>
    <dgm:cxn modelId="{C2BD8CFB-545F-4376-9EBE-6A9B1DF5BA80}" srcId="{38652271-F212-41C6-8140-FDE146A91CFE}" destId="{16A125C9-AF7D-4BE8-8DAB-B08376081041}" srcOrd="1" destOrd="0" parTransId="{FD3B81C7-337C-4154-87FD-0F705BB54468}" sibTransId="{7822C620-9421-4B1F-8D74-BFBA45AAE74D}"/>
    <dgm:cxn modelId="{41334A1A-DBFB-4B1E-A978-2EE3BD85372F}" type="presParOf" srcId="{97095392-DB90-4EBB-9FA8-F113CB4D8C25}" destId="{9041C660-4351-4BBF-9EC3-A3017121516D}" srcOrd="0" destOrd="0" presId="urn:microsoft.com/office/officeart/2005/8/layout/cycle6"/>
    <dgm:cxn modelId="{D345146B-E62F-43F8-B7AF-173ADDF24595}" type="presParOf" srcId="{97095392-DB90-4EBB-9FA8-F113CB4D8C25}" destId="{8C72B32C-C836-4CFB-B4F0-81C79D0C749F}" srcOrd="1" destOrd="0" presId="urn:microsoft.com/office/officeart/2005/8/layout/cycle6"/>
    <dgm:cxn modelId="{8B60370B-FF31-40FF-9B3F-4054C0CF436C}" type="presParOf" srcId="{97095392-DB90-4EBB-9FA8-F113CB4D8C25}" destId="{322E8C1B-60DF-48E9-B3D9-132A01F02D08}" srcOrd="2" destOrd="0" presId="urn:microsoft.com/office/officeart/2005/8/layout/cycle6"/>
    <dgm:cxn modelId="{801051E6-D229-4D3C-B298-00F3F94EFA70}" type="presParOf" srcId="{97095392-DB90-4EBB-9FA8-F113CB4D8C25}" destId="{5DBEFECF-7CEC-4ECD-BF6F-8608E12A57A7}" srcOrd="3" destOrd="0" presId="urn:microsoft.com/office/officeart/2005/8/layout/cycle6"/>
    <dgm:cxn modelId="{D05F22EE-ECA8-4395-AD95-82E202E189FA}" type="presParOf" srcId="{97095392-DB90-4EBB-9FA8-F113CB4D8C25}" destId="{DF0DD120-3C77-4B33-AAF0-DEA68720FC00}" srcOrd="4" destOrd="0" presId="urn:microsoft.com/office/officeart/2005/8/layout/cycle6"/>
    <dgm:cxn modelId="{2F888B8B-E90C-4026-BBA8-32271B2E3BC5}" type="presParOf" srcId="{97095392-DB90-4EBB-9FA8-F113CB4D8C25}" destId="{D626F37B-D4E1-4BE8-A8F9-7ED331011860}" srcOrd="5" destOrd="0" presId="urn:microsoft.com/office/officeart/2005/8/layout/cycle6"/>
    <dgm:cxn modelId="{39EFA4DF-5302-4A37-AF6C-61C7A3DE8E10}" type="presParOf" srcId="{97095392-DB90-4EBB-9FA8-F113CB4D8C25}" destId="{907D1404-E976-4643-B36B-5160B289C7D4}" srcOrd="6" destOrd="0" presId="urn:microsoft.com/office/officeart/2005/8/layout/cycle6"/>
    <dgm:cxn modelId="{E9439BFC-09A9-487B-A62A-9B3EB49C7C55}" type="presParOf" srcId="{97095392-DB90-4EBB-9FA8-F113CB4D8C25}" destId="{C260F84B-FB52-484D-8399-CC130F463723}" srcOrd="7" destOrd="0" presId="urn:microsoft.com/office/officeart/2005/8/layout/cycle6"/>
    <dgm:cxn modelId="{653E4F15-16D6-4808-AEFD-783D43894441}" type="presParOf" srcId="{97095392-DB90-4EBB-9FA8-F113CB4D8C25}" destId="{52CFE05D-B110-47A6-96E2-5873B177892D}" srcOrd="8" destOrd="0" presId="urn:microsoft.com/office/officeart/2005/8/layout/cycle6"/>
    <dgm:cxn modelId="{489DF916-C887-48D7-9B52-4272C4D9F8C8}" type="presParOf" srcId="{97095392-DB90-4EBB-9FA8-F113CB4D8C25}" destId="{BE4386DD-8255-496D-9E73-8A0CCC7B57A6}" srcOrd="9" destOrd="0" presId="urn:microsoft.com/office/officeart/2005/8/layout/cycle6"/>
    <dgm:cxn modelId="{5D102FF5-A1DE-4050-8A15-B1F5E6BD6EE4}" type="presParOf" srcId="{97095392-DB90-4EBB-9FA8-F113CB4D8C25}" destId="{251ED29E-77E6-40C2-A12D-27FD347520B6}" srcOrd="10" destOrd="0" presId="urn:microsoft.com/office/officeart/2005/8/layout/cycle6"/>
    <dgm:cxn modelId="{E3174273-BBAE-4E40-8172-9963254CA9C2}" type="presParOf" srcId="{97095392-DB90-4EBB-9FA8-F113CB4D8C25}" destId="{E20DBCA2-83DD-4D73-9730-E64FBB1DBEE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1C660-4351-4BBF-9EC3-A3017121516D}">
      <dsp:nvSpPr>
        <dsp:cNvPr id="0" name=""/>
        <dsp:cNvSpPr/>
      </dsp:nvSpPr>
      <dsp:spPr>
        <a:xfrm>
          <a:off x="2315366" y="1242"/>
          <a:ext cx="1417571" cy="921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Avec une bonne ambiance</a:t>
          </a:r>
        </a:p>
      </dsp:txBody>
      <dsp:txXfrm>
        <a:off x="2360346" y="46222"/>
        <a:ext cx="1327611" cy="831461"/>
      </dsp:txXfrm>
    </dsp:sp>
    <dsp:sp modelId="{322E8C1B-60DF-48E9-B3D9-132A01F02D08}">
      <dsp:nvSpPr>
        <dsp:cNvPr id="0" name=""/>
        <dsp:cNvSpPr/>
      </dsp:nvSpPr>
      <dsp:spPr>
        <a:xfrm>
          <a:off x="1501132" y="461953"/>
          <a:ext cx="3046039" cy="3046039"/>
        </a:xfrm>
        <a:custGeom>
          <a:avLst/>
          <a:gdLst/>
          <a:ahLst/>
          <a:cxnLst/>
          <a:rect l="0" t="0" r="0" b="0"/>
          <a:pathLst>
            <a:path>
              <a:moveTo>
                <a:pt x="2242027" y="180404"/>
              </a:moveTo>
              <a:arcTo wR="1523019" hR="1523019" stAng="17890217" swAng="26271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EFECF-7CEC-4ECD-BF6F-8608E12A57A7}">
      <dsp:nvSpPr>
        <dsp:cNvPr id="0" name=""/>
        <dsp:cNvSpPr/>
      </dsp:nvSpPr>
      <dsp:spPr>
        <a:xfrm>
          <a:off x="3838386" y="1524262"/>
          <a:ext cx="1417571" cy="921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Où l’on se sent bien</a:t>
          </a:r>
        </a:p>
      </dsp:txBody>
      <dsp:txXfrm>
        <a:off x="3883366" y="1569242"/>
        <a:ext cx="1327611" cy="831461"/>
      </dsp:txXfrm>
    </dsp:sp>
    <dsp:sp modelId="{D626F37B-D4E1-4BE8-A8F9-7ED331011860}">
      <dsp:nvSpPr>
        <dsp:cNvPr id="0" name=""/>
        <dsp:cNvSpPr/>
      </dsp:nvSpPr>
      <dsp:spPr>
        <a:xfrm>
          <a:off x="1501132" y="461953"/>
          <a:ext cx="3046039" cy="3046039"/>
        </a:xfrm>
        <a:custGeom>
          <a:avLst/>
          <a:gdLst/>
          <a:ahLst/>
          <a:cxnLst/>
          <a:rect l="0" t="0" r="0" b="0"/>
          <a:pathLst>
            <a:path>
              <a:moveTo>
                <a:pt x="2971143" y="1994747"/>
              </a:moveTo>
              <a:arcTo wR="1523019" hR="1523019" stAng="1082584" swAng="26271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D1404-E976-4643-B36B-5160B289C7D4}">
      <dsp:nvSpPr>
        <dsp:cNvPr id="0" name=""/>
        <dsp:cNvSpPr/>
      </dsp:nvSpPr>
      <dsp:spPr>
        <a:xfrm>
          <a:off x="2315366" y="3047282"/>
          <a:ext cx="1417571" cy="921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Où l’on se sent en sécurité</a:t>
          </a:r>
        </a:p>
      </dsp:txBody>
      <dsp:txXfrm>
        <a:off x="2360346" y="3092262"/>
        <a:ext cx="1327611" cy="831461"/>
      </dsp:txXfrm>
    </dsp:sp>
    <dsp:sp modelId="{52CFE05D-B110-47A6-96E2-5873B177892D}">
      <dsp:nvSpPr>
        <dsp:cNvPr id="0" name=""/>
        <dsp:cNvSpPr/>
      </dsp:nvSpPr>
      <dsp:spPr>
        <a:xfrm>
          <a:off x="1501132" y="461953"/>
          <a:ext cx="3046039" cy="3046039"/>
        </a:xfrm>
        <a:custGeom>
          <a:avLst/>
          <a:gdLst/>
          <a:ahLst/>
          <a:cxnLst/>
          <a:rect l="0" t="0" r="0" b="0"/>
          <a:pathLst>
            <a:path>
              <a:moveTo>
                <a:pt x="804011" y="2865635"/>
              </a:moveTo>
              <a:arcTo wR="1523019" hR="1523019" stAng="7090217" swAng="26271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386DD-8255-496D-9E73-8A0CCC7B57A6}">
      <dsp:nvSpPr>
        <dsp:cNvPr id="0" name=""/>
        <dsp:cNvSpPr/>
      </dsp:nvSpPr>
      <dsp:spPr>
        <a:xfrm>
          <a:off x="792346" y="1524262"/>
          <a:ext cx="1417571" cy="921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Où l’on peut compter sur les autres</a:t>
          </a:r>
        </a:p>
      </dsp:txBody>
      <dsp:txXfrm>
        <a:off x="837326" y="1569242"/>
        <a:ext cx="1327611" cy="831461"/>
      </dsp:txXfrm>
    </dsp:sp>
    <dsp:sp modelId="{E20DBCA2-83DD-4D73-9730-E64FBB1DBEEC}">
      <dsp:nvSpPr>
        <dsp:cNvPr id="0" name=""/>
        <dsp:cNvSpPr/>
      </dsp:nvSpPr>
      <dsp:spPr>
        <a:xfrm>
          <a:off x="1501132" y="461953"/>
          <a:ext cx="3046039" cy="3046039"/>
        </a:xfrm>
        <a:custGeom>
          <a:avLst/>
          <a:gdLst/>
          <a:ahLst/>
          <a:cxnLst/>
          <a:rect l="0" t="0" r="0" b="0"/>
          <a:pathLst>
            <a:path>
              <a:moveTo>
                <a:pt x="74896" y="1051292"/>
              </a:moveTo>
              <a:arcTo wR="1523019" hR="1523019" stAng="11882584" swAng="26271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86DD-9C99-4C57-BE48-D198906D076F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769D1-DB0B-4B8B-B28D-520CAC569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7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769D1-DB0B-4B8B-B28D-520CAC5695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4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73884E8-C79D-524E-54C3-D20131C61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9884" y="2126873"/>
            <a:ext cx="5932516" cy="238679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Bryant Pro Regular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9884" y="4322618"/>
            <a:ext cx="5932516" cy="15295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Bryant Pro Medium" panose="020006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4" name="Image 3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E7BA8CBB-142F-3CDD-EB94-47995B0D8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9342" r="10273" b="14622"/>
          <a:stretch/>
        </p:blipFill>
        <p:spPr>
          <a:xfrm>
            <a:off x="268892" y="856621"/>
            <a:ext cx="5496966" cy="51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D1DEC7-BAC6-F743-A04D-682B46580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5080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E15BF-65BA-0D40-834D-E3797955EAD3}"/>
              </a:ext>
            </a:extLst>
          </p:cNvPr>
          <p:cNvSpPr/>
          <p:nvPr userDrawn="1"/>
        </p:nvSpPr>
        <p:spPr>
          <a:xfrm>
            <a:off x="0" y="5860758"/>
            <a:ext cx="12192000" cy="9972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C5A06C-1A87-DC4A-B01B-DFB0568C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198" y="622595"/>
            <a:ext cx="10158202" cy="114300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8C027A4-7ECD-E949-9BB1-0EAD4F48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129" y="6202603"/>
            <a:ext cx="28448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9A651A1-5464-A64A-B08C-43ADD103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0244" y="6202603"/>
            <a:ext cx="38608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Docteur Jean-Jacques ORMIERES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9BA890-C16B-C24A-B19A-F56AD709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1044" y="6202603"/>
            <a:ext cx="821356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313591-E585-7147-849C-F7DCE133275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Espace réservé du contenu 10">
            <a:extLst>
              <a:ext uri="{FF2B5EF4-FFF2-40B4-BE49-F238E27FC236}">
                <a16:creationId xmlns:a16="http://schemas.microsoft.com/office/drawing/2014/main" id="{1B060704-CD20-5D4F-8FD5-DCDA2CF2BD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3988" y="1978025"/>
            <a:ext cx="8653462" cy="2901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Image 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ECB0E088-E3FC-7B4B-9AAA-CF798FD45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7919" r="8499" b="9725"/>
          <a:stretch/>
        </p:blipFill>
        <p:spPr>
          <a:xfrm>
            <a:off x="76744" y="5146766"/>
            <a:ext cx="1802673" cy="17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59426BE-09EB-203D-EE5C-F7E1BE7F1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9884" y="2126873"/>
            <a:ext cx="5932516" cy="238679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Bryant Pro Regular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9884" y="4322618"/>
            <a:ext cx="5932516" cy="15295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Bryant Pro Medium" panose="020006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6DB71C-3D0E-7A4C-9450-1BA2751297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5469" y="4970189"/>
            <a:ext cx="1251032" cy="7459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33CCF1-1C46-2E46-A50B-C0FF1159D1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4533" y="4874511"/>
            <a:ext cx="937315" cy="9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4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0F14153-86B4-6742-A1B2-50F87FA38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98" y="622595"/>
            <a:ext cx="1015820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128" y="6202603"/>
            <a:ext cx="2844800" cy="365125"/>
          </a:xfrm>
        </p:spPr>
        <p:txBody>
          <a:bodyPr/>
          <a:lstStyle/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7243" y="6202603"/>
            <a:ext cx="3860800" cy="365125"/>
          </a:xfrm>
        </p:spPr>
        <p:txBody>
          <a:bodyPr/>
          <a:lstStyle/>
          <a:p>
            <a:r>
              <a:rPr lang="en-US"/>
              <a:t>Docteur Jean-Jacques ORMIERES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0008" y="6202603"/>
            <a:ext cx="746687" cy="365125"/>
          </a:xfrm>
        </p:spPr>
        <p:txBody>
          <a:bodyPr/>
          <a:lstStyle/>
          <a:p>
            <a:fld id="{07313591-E585-7147-849C-F7DCE1332750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033554-BFB3-9A4B-A8E5-CDE4278954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3988" y="1978025"/>
            <a:ext cx="8653462" cy="2901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049CE2-A392-2A4B-B0EB-8BD65B5D8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8661" y="6221536"/>
            <a:ext cx="859316" cy="302964"/>
          </a:xfrm>
          <a:prstGeom prst="rect">
            <a:avLst/>
          </a:prstGeom>
        </p:spPr>
      </p:pic>
      <p:pic>
        <p:nvPicPr>
          <p:cNvPr id="10" name="Image 9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6431E786-90C3-D451-5A6C-25DECD058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7919" r="8499" b="9725"/>
          <a:stretch/>
        </p:blipFill>
        <p:spPr>
          <a:xfrm>
            <a:off x="76744" y="5146766"/>
            <a:ext cx="1802673" cy="17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DE15BF-65BA-0D40-834D-E3797955EAD3}"/>
              </a:ext>
            </a:extLst>
          </p:cNvPr>
          <p:cNvSpPr/>
          <p:nvPr userDrawn="1"/>
        </p:nvSpPr>
        <p:spPr>
          <a:xfrm>
            <a:off x="0" y="5860758"/>
            <a:ext cx="12192000" cy="9972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C5A06C-1A87-DC4A-B01B-DFB0568C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198" y="622595"/>
            <a:ext cx="10158202" cy="114300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8C027A4-7ECD-E949-9BB1-0EAD4F48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129" y="6202603"/>
            <a:ext cx="28448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9A651A1-5464-A64A-B08C-43ADD103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0244" y="6202603"/>
            <a:ext cx="38608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Docteur Jean-Jacques ORMIERES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9BA890-C16B-C24A-B19A-F56AD709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1044" y="6202603"/>
            <a:ext cx="821356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313591-E585-7147-849C-F7DCE133275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Espace réservé du contenu 10">
            <a:extLst>
              <a:ext uri="{FF2B5EF4-FFF2-40B4-BE49-F238E27FC236}">
                <a16:creationId xmlns:a16="http://schemas.microsoft.com/office/drawing/2014/main" id="{1B060704-CD20-5D4F-8FD5-DCDA2CF2BD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3988" y="1978025"/>
            <a:ext cx="8653462" cy="2901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Image 3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B407AC38-9E04-DA3B-7E9C-2B9EC5218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7919" r="8499" b="9725"/>
          <a:stretch/>
        </p:blipFill>
        <p:spPr>
          <a:xfrm>
            <a:off x="76744" y="5146766"/>
            <a:ext cx="1802673" cy="17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3639F-B757-0940-8C1B-6DBD8B1E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B6209-1E01-7E4B-ABAA-492D55B8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4EEDFE-4C2A-1841-BC00-AC490526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Docteur Jean-Jacques ORMIERES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4DCD9C-45A7-F44A-A61F-75AF68A2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3591-E585-7147-849C-F7DCE133275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1920" y="173057"/>
            <a:ext cx="11948237" cy="6148485"/>
          </a:xfrm>
          <a:custGeom>
            <a:avLst/>
            <a:gdLst/>
            <a:ahLst/>
            <a:cxnLst/>
            <a:rect l="l" t="t" r="r" b="b"/>
            <a:pathLst>
              <a:path w="19702145" h="12018010">
                <a:moveTo>
                  <a:pt x="0" y="12017382"/>
                </a:moveTo>
                <a:lnTo>
                  <a:pt x="19702017" y="12017382"/>
                </a:lnTo>
                <a:lnTo>
                  <a:pt x="19702017" y="0"/>
                </a:lnTo>
                <a:lnTo>
                  <a:pt x="0" y="0"/>
                </a:lnTo>
                <a:lnTo>
                  <a:pt x="0" y="12017382"/>
                </a:lnTo>
                <a:close/>
              </a:path>
            </a:pathLst>
          </a:custGeom>
          <a:solidFill>
            <a:srgbClr val="F2F9FA"/>
          </a:solidFill>
        </p:spPr>
        <p:txBody>
          <a:bodyPr wrap="square" lIns="0" tIns="0" rIns="0" bIns="0" rtlCol="0"/>
          <a:lstStyle/>
          <a:p>
            <a:endParaRPr sz="921"/>
          </a:p>
        </p:txBody>
      </p:sp>
      <p:sp>
        <p:nvSpPr>
          <p:cNvPr id="17" name="bg object 17"/>
          <p:cNvSpPr/>
          <p:nvPr/>
        </p:nvSpPr>
        <p:spPr>
          <a:xfrm>
            <a:off x="127000" y="107139"/>
            <a:ext cx="11938225" cy="6642936"/>
          </a:xfrm>
          <a:custGeom>
            <a:avLst/>
            <a:gdLst/>
            <a:ahLst/>
            <a:cxnLst/>
            <a:rect l="l" t="t" r="r" b="b"/>
            <a:pathLst>
              <a:path w="19685635" h="12984480">
                <a:moveTo>
                  <a:pt x="0" y="12983897"/>
                </a:moveTo>
                <a:lnTo>
                  <a:pt x="19685264" y="12983897"/>
                </a:lnTo>
                <a:lnTo>
                  <a:pt x="19685264" y="0"/>
                </a:lnTo>
                <a:lnTo>
                  <a:pt x="0" y="0"/>
                </a:lnTo>
                <a:lnTo>
                  <a:pt x="0" y="12983897"/>
                </a:lnTo>
                <a:close/>
              </a:path>
            </a:pathLst>
          </a:custGeom>
          <a:ln w="4188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sp>
        <p:nvSpPr>
          <p:cNvPr id="18" name="bg object 18"/>
          <p:cNvSpPr/>
          <p:nvPr/>
        </p:nvSpPr>
        <p:spPr>
          <a:xfrm>
            <a:off x="0" y="1218711"/>
            <a:ext cx="2402972" cy="2103856"/>
          </a:xfrm>
          <a:custGeom>
            <a:avLst/>
            <a:gdLst/>
            <a:ahLst/>
            <a:cxnLst/>
            <a:rect l="l" t="t" r="r" b="b"/>
            <a:pathLst>
              <a:path w="3962400" h="4112260">
                <a:moveTo>
                  <a:pt x="3962171" y="3650157"/>
                </a:moveTo>
                <a:lnTo>
                  <a:pt x="3959796" y="3602939"/>
                </a:lnTo>
                <a:lnTo>
                  <a:pt x="3952798" y="3557092"/>
                </a:lnTo>
                <a:lnTo>
                  <a:pt x="3941419" y="3512832"/>
                </a:lnTo>
                <a:lnTo>
                  <a:pt x="3925887" y="3470414"/>
                </a:lnTo>
                <a:lnTo>
                  <a:pt x="3906443" y="3430041"/>
                </a:lnTo>
                <a:lnTo>
                  <a:pt x="3883317" y="3391979"/>
                </a:lnTo>
                <a:lnTo>
                  <a:pt x="3856736" y="3356419"/>
                </a:lnTo>
                <a:lnTo>
                  <a:pt x="3826929" y="3323628"/>
                </a:lnTo>
                <a:lnTo>
                  <a:pt x="3794137" y="3293834"/>
                </a:lnTo>
                <a:lnTo>
                  <a:pt x="3758590" y="3267252"/>
                </a:lnTo>
                <a:lnTo>
                  <a:pt x="3720515" y="3244113"/>
                </a:lnTo>
                <a:lnTo>
                  <a:pt x="3680155" y="3224669"/>
                </a:lnTo>
                <a:lnTo>
                  <a:pt x="3637724" y="3209150"/>
                </a:lnTo>
                <a:lnTo>
                  <a:pt x="3593477" y="3197771"/>
                </a:lnTo>
                <a:lnTo>
                  <a:pt x="3547618" y="3190773"/>
                </a:lnTo>
                <a:lnTo>
                  <a:pt x="3500412" y="3188385"/>
                </a:lnTo>
                <a:lnTo>
                  <a:pt x="0" y="3188385"/>
                </a:lnTo>
                <a:lnTo>
                  <a:pt x="0" y="4111917"/>
                </a:lnTo>
                <a:lnTo>
                  <a:pt x="3500412" y="4111917"/>
                </a:lnTo>
                <a:lnTo>
                  <a:pt x="3547618" y="4109529"/>
                </a:lnTo>
                <a:lnTo>
                  <a:pt x="3593477" y="4102531"/>
                </a:lnTo>
                <a:lnTo>
                  <a:pt x="3637724" y="4091165"/>
                </a:lnTo>
                <a:lnTo>
                  <a:pt x="3680155" y="4075633"/>
                </a:lnTo>
                <a:lnTo>
                  <a:pt x="3720515" y="4056189"/>
                </a:lnTo>
                <a:lnTo>
                  <a:pt x="3758590" y="4033062"/>
                </a:lnTo>
                <a:lnTo>
                  <a:pt x="3794137" y="4006469"/>
                </a:lnTo>
                <a:lnTo>
                  <a:pt x="3826929" y="3976674"/>
                </a:lnTo>
                <a:lnTo>
                  <a:pt x="3856736" y="3943883"/>
                </a:lnTo>
                <a:lnTo>
                  <a:pt x="3883317" y="3908336"/>
                </a:lnTo>
                <a:lnTo>
                  <a:pt x="3906443" y="3870261"/>
                </a:lnTo>
                <a:lnTo>
                  <a:pt x="3925887" y="3829888"/>
                </a:lnTo>
                <a:lnTo>
                  <a:pt x="3941419" y="3787470"/>
                </a:lnTo>
                <a:lnTo>
                  <a:pt x="3952798" y="3743210"/>
                </a:lnTo>
                <a:lnTo>
                  <a:pt x="3959796" y="3697363"/>
                </a:lnTo>
                <a:lnTo>
                  <a:pt x="3962171" y="3650157"/>
                </a:lnTo>
                <a:close/>
              </a:path>
              <a:path w="3962400" h="4112260">
                <a:moveTo>
                  <a:pt x="3962171" y="2587358"/>
                </a:moveTo>
                <a:lnTo>
                  <a:pt x="3959796" y="2540139"/>
                </a:lnTo>
                <a:lnTo>
                  <a:pt x="3952798" y="2494292"/>
                </a:lnTo>
                <a:lnTo>
                  <a:pt x="3941419" y="2450046"/>
                </a:lnTo>
                <a:lnTo>
                  <a:pt x="3925887" y="2407615"/>
                </a:lnTo>
                <a:lnTo>
                  <a:pt x="3906443" y="2367254"/>
                </a:lnTo>
                <a:lnTo>
                  <a:pt x="3883317" y="2329180"/>
                </a:lnTo>
                <a:lnTo>
                  <a:pt x="3856736" y="2293632"/>
                </a:lnTo>
                <a:lnTo>
                  <a:pt x="3826929" y="2260841"/>
                </a:lnTo>
                <a:lnTo>
                  <a:pt x="3794137" y="2231034"/>
                </a:lnTo>
                <a:lnTo>
                  <a:pt x="3758590" y="2204453"/>
                </a:lnTo>
                <a:lnTo>
                  <a:pt x="3720515" y="2181326"/>
                </a:lnTo>
                <a:lnTo>
                  <a:pt x="3680155" y="2161883"/>
                </a:lnTo>
                <a:lnTo>
                  <a:pt x="3637724" y="2146350"/>
                </a:lnTo>
                <a:lnTo>
                  <a:pt x="3593477" y="2134971"/>
                </a:lnTo>
                <a:lnTo>
                  <a:pt x="3547618" y="2127974"/>
                </a:lnTo>
                <a:lnTo>
                  <a:pt x="3500412" y="2125586"/>
                </a:lnTo>
                <a:lnTo>
                  <a:pt x="0" y="2125586"/>
                </a:lnTo>
                <a:lnTo>
                  <a:pt x="0" y="3049130"/>
                </a:lnTo>
                <a:lnTo>
                  <a:pt x="3500412" y="3049130"/>
                </a:lnTo>
                <a:lnTo>
                  <a:pt x="3547618" y="3046742"/>
                </a:lnTo>
                <a:lnTo>
                  <a:pt x="3593477" y="3039745"/>
                </a:lnTo>
                <a:lnTo>
                  <a:pt x="3637724" y="3028365"/>
                </a:lnTo>
                <a:lnTo>
                  <a:pt x="3680155" y="3012833"/>
                </a:lnTo>
                <a:lnTo>
                  <a:pt x="3720515" y="2993390"/>
                </a:lnTo>
                <a:lnTo>
                  <a:pt x="3758590" y="2970263"/>
                </a:lnTo>
                <a:lnTo>
                  <a:pt x="3794137" y="2943682"/>
                </a:lnTo>
                <a:lnTo>
                  <a:pt x="3826929" y="2913875"/>
                </a:lnTo>
                <a:lnTo>
                  <a:pt x="3856736" y="2881084"/>
                </a:lnTo>
                <a:lnTo>
                  <a:pt x="3883317" y="2845536"/>
                </a:lnTo>
                <a:lnTo>
                  <a:pt x="3906443" y="2807462"/>
                </a:lnTo>
                <a:lnTo>
                  <a:pt x="3925887" y="2767101"/>
                </a:lnTo>
                <a:lnTo>
                  <a:pt x="3941419" y="2724670"/>
                </a:lnTo>
                <a:lnTo>
                  <a:pt x="3952798" y="2680424"/>
                </a:lnTo>
                <a:lnTo>
                  <a:pt x="3959796" y="2634577"/>
                </a:lnTo>
                <a:lnTo>
                  <a:pt x="3962171" y="2587358"/>
                </a:lnTo>
                <a:close/>
              </a:path>
              <a:path w="3962400" h="4112260">
                <a:moveTo>
                  <a:pt x="3962171" y="1524558"/>
                </a:moveTo>
                <a:lnTo>
                  <a:pt x="3959796" y="1477352"/>
                </a:lnTo>
                <a:lnTo>
                  <a:pt x="3952798" y="1431505"/>
                </a:lnTo>
                <a:lnTo>
                  <a:pt x="3941419" y="1387246"/>
                </a:lnTo>
                <a:lnTo>
                  <a:pt x="3925887" y="1344815"/>
                </a:lnTo>
                <a:lnTo>
                  <a:pt x="3906443" y="1304455"/>
                </a:lnTo>
                <a:lnTo>
                  <a:pt x="3883317" y="1266380"/>
                </a:lnTo>
                <a:lnTo>
                  <a:pt x="3856736" y="1230833"/>
                </a:lnTo>
                <a:lnTo>
                  <a:pt x="3826929" y="1198041"/>
                </a:lnTo>
                <a:lnTo>
                  <a:pt x="3794137" y="1168234"/>
                </a:lnTo>
                <a:lnTo>
                  <a:pt x="3758590" y="1141653"/>
                </a:lnTo>
                <a:lnTo>
                  <a:pt x="3720515" y="1118527"/>
                </a:lnTo>
                <a:lnTo>
                  <a:pt x="3680155" y="1099083"/>
                </a:lnTo>
                <a:lnTo>
                  <a:pt x="3637724" y="1083551"/>
                </a:lnTo>
                <a:lnTo>
                  <a:pt x="3593477" y="1072184"/>
                </a:lnTo>
                <a:lnTo>
                  <a:pt x="3547618" y="1065187"/>
                </a:lnTo>
                <a:lnTo>
                  <a:pt x="3500412" y="1062799"/>
                </a:lnTo>
                <a:lnTo>
                  <a:pt x="0" y="1062799"/>
                </a:lnTo>
                <a:lnTo>
                  <a:pt x="0" y="1986330"/>
                </a:lnTo>
                <a:lnTo>
                  <a:pt x="3500412" y="1986330"/>
                </a:lnTo>
                <a:lnTo>
                  <a:pt x="3547618" y="1983943"/>
                </a:lnTo>
                <a:lnTo>
                  <a:pt x="3593477" y="1976945"/>
                </a:lnTo>
                <a:lnTo>
                  <a:pt x="3637724" y="1965566"/>
                </a:lnTo>
                <a:lnTo>
                  <a:pt x="3680155" y="1950046"/>
                </a:lnTo>
                <a:lnTo>
                  <a:pt x="3720515" y="1930603"/>
                </a:lnTo>
                <a:lnTo>
                  <a:pt x="3758590" y="1907463"/>
                </a:lnTo>
                <a:lnTo>
                  <a:pt x="3794137" y="1880882"/>
                </a:lnTo>
                <a:lnTo>
                  <a:pt x="3826929" y="1851075"/>
                </a:lnTo>
                <a:lnTo>
                  <a:pt x="3856736" y="1818284"/>
                </a:lnTo>
                <a:lnTo>
                  <a:pt x="3883317" y="1782737"/>
                </a:lnTo>
                <a:lnTo>
                  <a:pt x="3906443" y="1744675"/>
                </a:lnTo>
                <a:lnTo>
                  <a:pt x="3925887" y="1704301"/>
                </a:lnTo>
                <a:lnTo>
                  <a:pt x="3941419" y="1661883"/>
                </a:lnTo>
                <a:lnTo>
                  <a:pt x="3952798" y="1617624"/>
                </a:lnTo>
                <a:lnTo>
                  <a:pt x="3959796" y="1571777"/>
                </a:lnTo>
                <a:lnTo>
                  <a:pt x="3962171" y="1524558"/>
                </a:lnTo>
                <a:close/>
              </a:path>
              <a:path w="3962400" h="4112260">
                <a:moveTo>
                  <a:pt x="3962171" y="461772"/>
                </a:moveTo>
                <a:lnTo>
                  <a:pt x="3959796" y="414553"/>
                </a:lnTo>
                <a:lnTo>
                  <a:pt x="3952798" y="368706"/>
                </a:lnTo>
                <a:lnTo>
                  <a:pt x="3941419" y="324446"/>
                </a:lnTo>
                <a:lnTo>
                  <a:pt x="3925887" y="282028"/>
                </a:lnTo>
                <a:lnTo>
                  <a:pt x="3906443" y="241668"/>
                </a:lnTo>
                <a:lnTo>
                  <a:pt x="3883317" y="203593"/>
                </a:lnTo>
                <a:lnTo>
                  <a:pt x="3856736" y="168046"/>
                </a:lnTo>
                <a:lnTo>
                  <a:pt x="3826929" y="135255"/>
                </a:lnTo>
                <a:lnTo>
                  <a:pt x="3794137" y="105448"/>
                </a:lnTo>
                <a:lnTo>
                  <a:pt x="3758590" y="78867"/>
                </a:lnTo>
                <a:lnTo>
                  <a:pt x="3720515" y="55740"/>
                </a:lnTo>
                <a:lnTo>
                  <a:pt x="3680155" y="36283"/>
                </a:lnTo>
                <a:lnTo>
                  <a:pt x="3637724" y="20764"/>
                </a:lnTo>
                <a:lnTo>
                  <a:pt x="3593477" y="9385"/>
                </a:lnTo>
                <a:lnTo>
                  <a:pt x="3547618" y="2387"/>
                </a:lnTo>
                <a:lnTo>
                  <a:pt x="3500412" y="0"/>
                </a:lnTo>
                <a:lnTo>
                  <a:pt x="0" y="0"/>
                </a:lnTo>
                <a:lnTo>
                  <a:pt x="0" y="923531"/>
                </a:lnTo>
                <a:lnTo>
                  <a:pt x="3500412" y="923531"/>
                </a:lnTo>
                <a:lnTo>
                  <a:pt x="3547618" y="921156"/>
                </a:lnTo>
                <a:lnTo>
                  <a:pt x="3593477" y="914158"/>
                </a:lnTo>
                <a:lnTo>
                  <a:pt x="3637724" y="902779"/>
                </a:lnTo>
                <a:lnTo>
                  <a:pt x="3680155" y="887247"/>
                </a:lnTo>
                <a:lnTo>
                  <a:pt x="3720515" y="867803"/>
                </a:lnTo>
                <a:lnTo>
                  <a:pt x="3758590" y="844677"/>
                </a:lnTo>
                <a:lnTo>
                  <a:pt x="3794137" y="818095"/>
                </a:lnTo>
                <a:lnTo>
                  <a:pt x="3826929" y="788289"/>
                </a:lnTo>
                <a:lnTo>
                  <a:pt x="3856736" y="755497"/>
                </a:lnTo>
                <a:lnTo>
                  <a:pt x="3883317" y="719950"/>
                </a:lnTo>
                <a:lnTo>
                  <a:pt x="3906443" y="681875"/>
                </a:lnTo>
                <a:lnTo>
                  <a:pt x="3925887" y="641515"/>
                </a:lnTo>
                <a:lnTo>
                  <a:pt x="3941419" y="599084"/>
                </a:lnTo>
                <a:lnTo>
                  <a:pt x="3952798" y="554824"/>
                </a:lnTo>
                <a:lnTo>
                  <a:pt x="3959796" y="508977"/>
                </a:lnTo>
                <a:lnTo>
                  <a:pt x="3962171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30" b="0" i="0">
                <a:solidFill>
                  <a:srgbClr val="C7D52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D1123C"/>
                </a:solidFill>
                <a:latin typeface="Bryant Pro Medium"/>
                <a:cs typeface="Bryant Pro Medium"/>
              </a:defRPr>
            </a:lvl1pPr>
          </a:lstStyle>
          <a:p>
            <a:pPr marL="6497">
              <a:lnSpc>
                <a:spcPts val="946"/>
              </a:lnSpc>
            </a:pPr>
            <a:r>
              <a:rPr lang="fr-FR"/>
              <a:t>Docteur Jean-Jacques ORMIERES</a:t>
            </a:r>
            <a:endParaRPr lang="fr-FR" spc="-13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999999"/>
                </a:solidFill>
                <a:latin typeface="Bryant Pro Medium"/>
                <a:cs typeface="Bryant Pro Medium"/>
              </a:defRPr>
            </a:lvl1pPr>
          </a:lstStyle>
          <a:p>
            <a:pPr marL="6497">
              <a:lnSpc>
                <a:spcPts val="946"/>
              </a:lnSpc>
            </a:pPr>
            <a:r>
              <a:rPr lang="fr-FR" spc="-5"/>
              <a:t>CPTS Lunel - 21 novembre 2024</a:t>
            </a:r>
            <a:endParaRPr lang="fr-FR" spc="-1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7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3639F-B757-0940-8C1B-6DBD8B1E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B6209-1E01-7E4B-ABAA-492D55B8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4EEDFE-4C2A-1841-BC00-AC490526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Docteur Jean-Jacques ORMIERES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4DCD9C-45A7-F44A-A61F-75AF68A2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3591-E585-7147-849C-F7DCE133275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8_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0"/>
          <p:cNvSpPr txBox="1">
            <a:spLocks noGrp="1"/>
          </p:cNvSpPr>
          <p:nvPr>
            <p:ph type="title"/>
          </p:nvPr>
        </p:nvSpPr>
        <p:spPr>
          <a:xfrm>
            <a:off x="1424198" y="622595"/>
            <a:ext cx="101582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0"/>
          <p:cNvSpPr txBox="1">
            <a:spLocks noGrp="1"/>
          </p:cNvSpPr>
          <p:nvPr>
            <p:ph type="dt" idx="10"/>
          </p:nvPr>
        </p:nvSpPr>
        <p:spPr>
          <a:xfrm>
            <a:off x="4477129" y="620260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CPTS Lunel - 21 novembre 2024</a:t>
            </a:r>
            <a:endParaRPr/>
          </a:p>
        </p:txBody>
      </p:sp>
      <p:sp>
        <p:nvSpPr>
          <p:cNvPr id="23" name="Google Shape;23;p60"/>
          <p:cNvSpPr txBox="1">
            <a:spLocks noGrp="1"/>
          </p:cNvSpPr>
          <p:nvPr>
            <p:ph type="ftr" idx="11"/>
          </p:nvPr>
        </p:nvSpPr>
        <p:spPr>
          <a:xfrm>
            <a:off x="6900244" y="620260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Docteur Jean-Jacques ORMIERES</a:t>
            </a:r>
            <a:endParaRPr/>
          </a:p>
        </p:txBody>
      </p:sp>
      <p:sp>
        <p:nvSpPr>
          <p:cNvPr id="24" name="Google Shape;24;p60"/>
          <p:cNvSpPr txBox="1">
            <a:spLocks noGrp="1"/>
          </p:cNvSpPr>
          <p:nvPr>
            <p:ph type="sldNum" idx="12"/>
          </p:nvPr>
        </p:nvSpPr>
        <p:spPr>
          <a:xfrm>
            <a:off x="10761044" y="6202603"/>
            <a:ext cx="821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5" name="Google Shape;25;p60"/>
          <p:cNvSpPr txBox="1">
            <a:spLocks noGrp="1"/>
          </p:cNvSpPr>
          <p:nvPr>
            <p:ph type="body" idx="1"/>
          </p:nvPr>
        </p:nvSpPr>
        <p:spPr>
          <a:xfrm>
            <a:off x="1423988" y="1978025"/>
            <a:ext cx="8653462" cy="290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77" y="5906362"/>
            <a:ext cx="1852297" cy="923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4AE242-BA37-3849-94C2-9435A2BFCA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5080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133" y="2126873"/>
            <a:ext cx="5932516" cy="2386793"/>
          </a:xfrm>
        </p:spPr>
        <p:txBody>
          <a:bodyPr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Bryant Pro Bold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133" y="4322618"/>
            <a:ext cx="5932516" cy="15295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Bryant Pro Medium" panose="020006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4AE242-BA37-3849-94C2-9435A2BFCA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133" y="2126873"/>
            <a:ext cx="5932516" cy="2386793"/>
          </a:xfrm>
        </p:spPr>
        <p:txBody>
          <a:bodyPr>
            <a:normAutofit/>
          </a:bodyPr>
          <a:lstStyle>
            <a:lvl1pPr algn="l">
              <a:defRPr sz="6000" b="1" i="0" baseline="0">
                <a:solidFill>
                  <a:schemeClr val="accent1"/>
                </a:solidFill>
                <a:latin typeface="Bryant Pro Bold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133" y="4322618"/>
            <a:ext cx="5932516" cy="15295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accent3"/>
                </a:solidFill>
                <a:latin typeface="Bryant Pro Medium" panose="020006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8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4AE242-BA37-3849-94C2-9435A2BFCA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5080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133" y="2126873"/>
            <a:ext cx="5932516" cy="2386793"/>
          </a:xfrm>
        </p:spPr>
        <p:txBody>
          <a:bodyPr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Bryant Pro Bold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133" y="4322618"/>
            <a:ext cx="5932516" cy="15295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Bryant Pro Medium" panose="020006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3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e de t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4AE242-BA37-3849-94C2-9435A2BFCA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5080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133" y="2126873"/>
            <a:ext cx="5932516" cy="2386793"/>
          </a:xfrm>
        </p:spPr>
        <p:txBody>
          <a:bodyPr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Bryant Pro Bold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133" y="4322618"/>
            <a:ext cx="5932516" cy="15295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Bryant Pro Medium" panose="020006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0F14153-86B4-6742-A1B2-50F87FA38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98" y="622595"/>
            <a:ext cx="1015820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Docteur Jean-Jacques ORMIERES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3591-E585-7147-849C-F7DCE1332750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033554-BFB3-9A4B-A8E5-CDE4278954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3988" y="1978025"/>
            <a:ext cx="8653462" cy="2901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Image 8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79061FC6-2EC6-C202-6E46-09891E19B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7919" r="8499" b="9725"/>
          <a:stretch/>
        </p:blipFill>
        <p:spPr>
          <a:xfrm>
            <a:off x="76744" y="5146766"/>
            <a:ext cx="1802673" cy="17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2B81A7F-7A43-F845-A380-E48605922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98" y="622595"/>
            <a:ext cx="1015820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Docteur Jean-Jacques ORMIERES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3591-E585-7147-849C-F7DCE1332750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033554-BFB3-9A4B-A8E5-CDE4278954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3988" y="1978025"/>
            <a:ext cx="8653462" cy="2901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Image 7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D333FBF5-6ED9-F8EA-9F85-387EBA09A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7919" r="8499" b="9725"/>
          <a:stretch/>
        </p:blipFill>
        <p:spPr>
          <a:xfrm>
            <a:off x="76744" y="5146766"/>
            <a:ext cx="1802673" cy="17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2455E33-13F0-D243-9778-A440871CC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98" y="622595"/>
            <a:ext cx="1015820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209" y="6197446"/>
            <a:ext cx="2844800" cy="365125"/>
          </a:xfrm>
        </p:spPr>
        <p:txBody>
          <a:bodyPr/>
          <a:lstStyle/>
          <a:p>
            <a:r>
              <a:rPr lang="fr-FR"/>
              <a:t>CPTS Lunel - 21 novembre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124" y="6197445"/>
            <a:ext cx="3860800" cy="365125"/>
          </a:xfrm>
        </p:spPr>
        <p:txBody>
          <a:bodyPr/>
          <a:lstStyle/>
          <a:p>
            <a:r>
              <a:rPr lang="en-US" dirty="0" err="1"/>
              <a:t>Docteur</a:t>
            </a:r>
            <a:r>
              <a:rPr lang="en-US" dirty="0"/>
              <a:t> Jean-Jacques ORMIERES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3591-E585-7147-849C-F7DCE1332750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033554-BFB3-9A4B-A8E5-CDE4278954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3988" y="1978025"/>
            <a:ext cx="8653462" cy="2901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8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7ABC5B-8FC7-5043-BD22-90076B4FA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5080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1FB7E-65CB-974F-87DC-D4D4A7388342}"/>
              </a:ext>
            </a:extLst>
          </p:cNvPr>
          <p:cNvSpPr/>
          <p:nvPr userDrawn="1"/>
        </p:nvSpPr>
        <p:spPr>
          <a:xfrm>
            <a:off x="0" y="5860758"/>
            <a:ext cx="12192000" cy="9972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98" y="622595"/>
            <a:ext cx="10158202" cy="114300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Docteur Jean-Jacques ORMIERES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313591-E585-7147-849C-F7DCE133275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2841DD69-8F09-C34C-AFDE-8B0B61A660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3988" y="1978025"/>
            <a:ext cx="8653462" cy="2901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Image 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660CCB76-2343-E377-892A-D7ADE2513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7919" r="8499" b="9725"/>
          <a:stretch/>
        </p:blipFill>
        <p:spPr>
          <a:xfrm>
            <a:off x="76744" y="5146766"/>
            <a:ext cx="1802673" cy="17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8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290" y="274638"/>
            <a:ext cx="101501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7129" y="62026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Bryant Pro Medium" panose="02000603040000020004" pitchFamily="2" charset="0"/>
              </a:defRPr>
            </a:lvl1pPr>
          </a:lstStyle>
          <a:p>
            <a:r>
              <a:rPr lang="fr-FR"/>
              <a:t>CPTS Lunel - 21 novembre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0244" y="620260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Bryant Pro Medium" panose="02000603040000020004" pitchFamily="2" charset="0"/>
              </a:defRPr>
            </a:lvl1pPr>
          </a:lstStyle>
          <a:p>
            <a:r>
              <a:rPr lang="en-US"/>
              <a:t>Docteur Jean-Jacques ORMIERES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44" y="6202603"/>
            <a:ext cx="821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Bryant Pro Medium" panose="02000603040000020004" pitchFamily="2" charset="0"/>
              </a:defRPr>
            </a:lvl1pPr>
          </a:lstStyle>
          <a:p>
            <a:fld id="{07313591-E585-7147-849C-F7DCE133275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98CD31D-C4E1-2D47-8B69-207E48073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290" y="1851265"/>
            <a:ext cx="9921510" cy="344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984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80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Bryant Pro Regular" panose="02000603040000020004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Bryant Pro Regular" panose="02000603040000020004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 baseline="0">
          <a:solidFill>
            <a:schemeClr val="tx1"/>
          </a:solidFill>
          <a:latin typeface="Bryant Pro Medium" panose="02000603040000020004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accent1"/>
          </a:solidFill>
          <a:latin typeface="Bryant Pro Regular" panose="02000603040000020004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ZwXafxJvkTo?si=w8Jnhr6bFDy6S3gX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u-soignerlessoignants.fr/wp-content/uploads/2020/12/GUIDE-dauto-%C3%A9valuation-V3-21.12.2020.pdf" TargetMode="External"/><Relationship Id="rId7" Type="http://schemas.openxmlformats.org/officeDocument/2006/relationships/hyperlink" Target="https://reagjir.org/wp-content/uploads/2024/10/determinants_du_projet_professionnel_des_jeunes_medecins.pdf" TargetMode="External"/><Relationship Id="rId2" Type="http://schemas.openxmlformats.org/officeDocument/2006/relationships/hyperlink" Target="http://diu-soignerlessoignants.fr/wp-content/uploads/2024/03/cahier-de-prevention-IMOTEP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ante.gouv.fr/IMG/pdf/sibe_alis_2016_les_hopitaux_magnetiques_en_7_questions.pdf" TargetMode="External"/><Relationship Id="rId5" Type="http://schemas.openxmlformats.org/officeDocument/2006/relationships/hyperlink" Target="https://www.pssmfrance.fr/etre-secouriste/" TargetMode="External"/><Relationship Id="rId4" Type="http://schemas.openxmlformats.org/officeDocument/2006/relationships/hyperlink" Target="https://www.santepubliquefrance.fr/competences-psychosociales-c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3ECF998-2548-7585-E7ED-A31045DF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8" y="4962386"/>
            <a:ext cx="1444730" cy="900132"/>
          </a:xfrm>
          <a:prstGeom prst="rect">
            <a:avLst/>
          </a:prstGeom>
        </p:spPr>
      </p:pic>
      <p:sp>
        <p:nvSpPr>
          <p:cNvPr id="5" name="Cercle : creux 4">
            <a:extLst>
              <a:ext uri="{FF2B5EF4-FFF2-40B4-BE49-F238E27FC236}">
                <a16:creationId xmlns:a16="http://schemas.microsoft.com/office/drawing/2014/main" id="{7FFCC13B-ED2C-559D-9EF2-2F44222EDCE0}"/>
              </a:ext>
            </a:extLst>
          </p:cNvPr>
          <p:cNvSpPr/>
          <p:nvPr/>
        </p:nvSpPr>
        <p:spPr>
          <a:xfrm>
            <a:off x="517635" y="4613099"/>
            <a:ext cx="1718073" cy="1710528"/>
          </a:xfrm>
          <a:prstGeom prst="donut">
            <a:avLst>
              <a:gd name="adj" fmla="val 469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ALLER VERS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PAIR-AIDANT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AE64E8-A531-294C-9AEC-5D24DCE4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A108B953-7F8A-42F4-B368-C7C2D102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7B7FDB-A1B7-403D-A9C3-7B0E6561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067B0-E6EC-48E9-A276-0C19502ACB2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6619A-CF3B-4D67-A2A9-A7C442079577}"/>
              </a:ext>
            </a:extLst>
          </p:cNvPr>
          <p:cNvSpPr/>
          <p:nvPr/>
        </p:nvSpPr>
        <p:spPr>
          <a:xfrm>
            <a:off x="990600" y="4038561"/>
            <a:ext cx="10221883" cy="1838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22ABC0-667E-7278-5B9A-9EACB8DF1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92" y="4399123"/>
            <a:ext cx="1622557" cy="9899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07D2527-64E5-E154-0E49-B6BD1DEE5EBC}"/>
              </a:ext>
            </a:extLst>
          </p:cNvPr>
          <p:cNvSpPr txBox="1"/>
          <p:nvPr/>
        </p:nvSpPr>
        <p:spPr>
          <a:xfrm>
            <a:off x="2301928" y="4171080"/>
            <a:ext cx="7419424" cy="16958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rgbClr val="000B22"/>
                </a:solidFill>
                <a:latin typeface="Bryant Pro Medium" panose="02000603040000020004"/>
              </a:rPr>
              <a:t>L’exercice pluri professionnel et coordonné est-il un facteur d’attractivité professionnelle et de prévention du Burn </a:t>
            </a:r>
            <a:r>
              <a:rPr lang="fr-FR" sz="2800" b="1">
                <a:solidFill>
                  <a:srgbClr val="000B22"/>
                </a:solidFill>
                <a:latin typeface="Bryant Pro Medium" panose="02000603040000020004"/>
              </a:rPr>
              <a:t>out ? </a:t>
            </a:r>
            <a:endParaRPr lang="fr-FR" sz="2800" b="1" i="0" baseline="0" dirty="0">
              <a:solidFill>
                <a:srgbClr val="000B22"/>
              </a:solidFill>
              <a:latin typeface="Bryant Pro Medium" panose="02000603040000020004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C7D1E73-69F0-E073-495F-BD4DA978C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6" y="278270"/>
            <a:ext cx="11665069" cy="388835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72E69ED-220B-6E3A-72C5-A3D97121C06B}"/>
              </a:ext>
            </a:extLst>
          </p:cNvPr>
          <p:cNvSpPr txBox="1"/>
          <p:nvPr/>
        </p:nvSpPr>
        <p:spPr>
          <a:xfrm>
            <a:off x="9717754" y="5322770"/>
            <a:ext cx="1880171" cy="4332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+33 (0) 608 282 589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9A8875-8859-BD9C-654D-59FF16BA9CDE}"/>
              </a:ext>
            </a:extLst>
          </p:cNvPr>
          <p:cNvSpPr txBox="1"/>
          <p:nvPr/>
        </p:nvSpPr>
        <p:spPr>
          <a:xfrm>
            <a:off x="271796" y="277405"/>
            <a:ext cx="11667128" cy="5963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b="1" dirty="0">
                <a:latin typeface="Bryant Pro Regular"/>
              </a:rPr>
              <a:t>BIEN ETRE ET SANTE AU TRAVAIL DES PROFESSIONNELS DE SANTE LIBERAUX</a:t>
            </a:r>
          </a:p>
        </p:txBody>
      </p:sp>
    </p:spTree>
    <p:extLst>
      <p:ext uri="{BB962C8B-B14F-4D97-AF65-F5344CB8AC3E}">
        <p14:creationId xmlns:p14="http://schemas.microsoft.com/office/powerpoint/2010/main" val="42603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02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LES SITUATIONS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>D’ALERTE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62B00-C1FA-849C-247C-AB6E62F98842}"/>
              </a:ext>
            </a:extLst>
          </p:cNvPr>
          <p:cNvSpPr txBox="1">
            <a:spLocks/>
          </p:cNvSpPr>
          <p:nvPr/>
        </p:nvSpPr>
        <p:spPr>
          <a:xfrm>
            <a:off x="5212080" y="884672"/>
            <a:ext cx="6055560" cy="47259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cs typeface="Arial" panose="020B0604020202020204" pitchFamily="34" charset="0"/>
              </a:rPr>
              <a:t>Je suis épuisé,… </a:t>
            </a:r>
            <a:r>
              <a:rPr lang="fr-FR" sz="2000" dirty="0">
                <a:cs typeface="Arial" panose="020B0604020202020204" pitchFamily="34" charset="0"/>
              </a:rPr>
              <a:t>j’ai perdu le plaisir à faire ce métier que j’adorais,… je n’arrive plus à faire mon travail correctement !</a:t>
            </a:r>
          </a:p>
          <a:p>
            <a:pPr marL="3600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latin typeface="Bryant Pro Regular" panose="02000603040000020004"/>
                <a:cs typeface="Arial" panose="020B0604020202020204" pitchFamily="34" charset="0"/>
              </a:rPr>
              <a:t>J’en ai ras le bol,… </a:t>
            </a:r>
            <a:r>
              <a:rPr lang="fr-FR" sz="2000" dirty="0">
                <a:latin typeface="Bryant Pro Regular" panose="02000603040000020004"/>
                <a:cs typeface="Arial" panose="020B0604020202020204" pitchFamily="34" charset="0"/>
              </a:rPr>
              <a:t>j’effectue </a:t>
            </a:r>
            <a:r>
              <a:rPr lang="fr-FR" sz="2000" b="0" i="0" dirty="0">
                <a:solidFill>
                  <a:srgbClr val="1F1F1F"/>
                </a:solidFill>
                <a:effectLst/>
                <a:latin typeface="Bryant Pro Regular" panose="02000603040000020004"/>
              </a:rPr>
              <a:t>en moyenne </a:t>
            </a:r>
            <a:r>
              <a:rPr lang="fr-FR" sz="2000" b="0" i="0" dirty="0">
                <a:solidFill>
                  <a:srgbClr val="040C28"/>
                </a:solidFill>
                <a:effectLst/>
                <a:latin typeface="Bryant Pro Regular" panose="02000603040000020004"/>
              </a:rPr>
              <a:t>entre 100 et 200 km par jour </a:t>
            </a:r>
            <a:r>
              <a:rPr lang="fr-FR" sz="2000" dirty="0">
                <a:latin typeface="Bryant Pro Regular" panose="02000603040000020004"/>
                <a:cs typeface="Arial" panose="020B0604020202020204" pitchFamily="34" charset="0"/>
              </a:rPr>
              <a:t>!</a:t>
            </a:r>
          </a:p>
          <a:p>
            <a:pPr marL="3600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cs typeface="Arial" panose="020B0604020202020204" pitchFamily="34" charset="0"/>
              </a:rPr>
              <a:t>Je suis anéanti,… </a:t>
            </a:r>
            <a:r>
              <a:rPr lang="fr-FR" sz="2000" dirty="0">
                <a:cs typeface="Arial" panose="020B0604020202020204" pitchFamily="34" charset="0"/>
              </a:rPr>
              <a:t>je me fais insulté et traité de tout par un patient !</a:t>
            </a:r>
          </a:p>
          <a:p>
            <a:pPr marL="3600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cs typeface="Arial" panose="020B0604020202020204" pitchFamily="34" charset="0"/>
              </a:rPr>
              <a:t>Je suis brisé,… </a:t>
            </a:r>
            <a:r>
              <a:rPr lang="fr-FR" sz="2000" dirty="0">
                <a:cs typeface="Arial" panose="020B0604020202020204" pitchFamily="34" charset="0"/>
              </a:rPr>
              <a:t>je viens de recevoir une plainte qui met en cause mes responsabilités !</a:t>
            </a:r>
          </a:p>
          <a:p>
            <a:pPr marL="3600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cs typeface="Arial" panose="020B0604020202020204" pitchFamily="34" charset="0"/>
              </a:rPr>
              <a:t>Je suis usé,... </a:t>
            </a:r>
            <a:r>
              <a:rPr lang="fr-FR" sz="2000" dirty="0">
                <a:cs typeface="Arial" panose="020B0604020202020204" pitchFamily="34" charset="0"/>
              </a:rPr>
              <a:t>je ne suis plus motivé, j’ai envie de rester au lit toute la journée 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  <a:p>
            <a:pPr>
              <a:lnSpc>
                <a:spcPct val="120000"/>
              </a:lnSpc>
            </a:pPr>
            <a:endParaRPr lang="fr-FR" sz="2000" dirty="0"/>
          </a:p>
        </p:txBody>
      </p:sp>
      <p:pic>
        <p:nvPicPr>
          <p:cNvPr id="8" name="Picture 2" descr="Stick Figures At Water Cooler | Great PowerPoint ClipArt for ...">
            <a:extLst>
              <a:ext uri="{FF2B5EF4-FFF2-40B4-BE49-F238E27FC236}">
                <a16:creationId xmlns:a16="http://schemas.microsoft.com/office/drawing/2014/main" id="{02946EF3-A6C8-DC68-9146-4B0BA78E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68" y="1862037"/>
            <a:ext cx="3491228" cy="33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LES BENEFICES DU ALLER VERS ET DE LA PAIR-AIDANCE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594F025-8F91-33FC-5D1A-BE062FC92573}"/>
              </a:ext>
            </a:extLst>
          </p:cNvPr>
          <p:cNvSpPr txBox="1">
            <a:spLocks/>
          </p:cNvSpPr>
          <p:nvPr/>
        </p:nvSpPr>
        <p:spPr>
          <a:xfrm>
            <a:off x="5323843" y="1668997"/>
            <a:ext cx="5670879" cy="4000283"/>
          </a:xfrm>
          <a:prstGeom prst="rect">
            <a:avLst/>
          </a:prstGeom>
          <a:noFill/>
          <a:ln w="3175"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</a:rPr>
              <a:t>Redonne de </a:t>
            </a: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l’espoir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Améliore </a:t>
            </a:r>
            <a:r>
              <a:rPr lang="fr-FR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l’estime de soi 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 le sentiment d’efficacité personnelle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Répond à des besoins fondamentaux tels que la </a:t>
            </a:r>
            <a:r>
              <a:rPr lang="fr-FR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recherche de sens 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 les </a:t>
            </a:r>
            <a:r>
              <a:rPr lang="fr-FR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sentiments d’utilité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d’appartenance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Participe à la </a:t>
            </a:r>
            <a:r>
              <a:rPr lang="fr-FR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reconnaissance 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 à la </a:t>
            </a:r>
            <a:r>
              <a:rPr lang="fr-FR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valorisation</a:t>
            </a:r>
            <a:r>
              <a:rPr lang="fr-FR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du travail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</a:rPr>
              <a:t>Facilite le </a:t>
            </a: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rétablissement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</a:rPr>
              <a:t>Favorise la </a:t>
            </a: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réhabilitation psycho-sociale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0B22"/>
              </a:solidFill>
              <a:latin typeface="Bryant Pro Regular" panose="020006030400000200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0B22"/>
              </a:solidFill>
              <a:latin typeface="Bryant Pro Regular" panose="020006030400000200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20E939-85FB-CAA6-A955-7A8849CF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78" y="2071845"/>
            <a:ext cx="2844800" cy="30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4B73A7-3BBC-0A07-B5C5-51B2D56AF516}"/>
              </a:ext>
            </a:extLst>
          </p:cNvPr>
          <p:cNvSpPr/>
          <p:nvPr/>
        </p:nvSpPr>
        <p:spPr>
          <a:xfrm>
            <a:off x="2926080" y="3169920"/>
            <a:ext cx="1808480" cy="12293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B22"/>
                </a:solidFill>
                <a:uLnTx/>
                <a:uFillTx/>
                <a:latin typeface="Bryant Pro Regular" panose="02000603040000020004"/>
                <a:ea typeface="Calibri" panose="020F0502020204030204" pitchFamily="34" charset="0"/>
                <a:cs typeface="Calibri" panose="020F0502020204030204" pitchFamily="34" charset="0"/>
              </a:rPr>
              <a:t>POUR UNE EQUIPE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000B22"/>
                </a:solidFill>
                <a:latin typeface="Bryant Pro Regular" panose="02000603040000020004"/>
                <a:ea typeface="Calibri" panose="020F0502020204030204" pitchFamily="34" charset="0"/>
                <a:cs typeface="Calibri" panose="020F0502020204030204" pitchFamily="34" charset="0"/>
              </a:rPr>
              <a:t>AIMANT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B22"/>
                </a:solidFill>
                <a:uLnTx/>
                <a:uFillTx/>
                <a:latin typeface="Bryant Pro Regular" panose="02000603040000020004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600" b="1" dirty="0">
                <a:solidFill>
                  <a:srgbClr val="000B22"/>
                </a:solidFill>
                <a:latin typeface="Bryant Pro Regular" panose="02000603040000020004"/>
                <a:ea typeface="Calibri" panose="020F0502020204030204" pitchFamily="34" charset="0"/>
                <a:cs typeface="Calibri" panose="020F0502020204030204" pitchFamily="34" charset="0"/>
              </a:rPr>
              <a:t>AIMANTE</a:t>
            </a: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0AD74ABB-4CC0-BBB4-D5C5-8979723CF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392948"/>
              </p:ext>
            </p:extLst>
          </p:nvPr>
        </p:nvGraphicFramePr>
        <p:xfrm>
          <a:off x="799536" y="1790774"/>
          <a:ext cx="6048304" cy="396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2565C3C-7F77-3BB9-9BCA-98063275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200" dirty="0"/>
              <a:t>S’APPUYER SUR LE COLLECTIF POUR PRÉVENIR LES RISQUES PROFESSIONNELS ET LEURS IMPACTS SUR LA SANTÉ</a:t>
            </a:r>
          </a:p>
        </p:txBody>
      </p:sp>
      <p:pic>
        <p:nvPicPr>
          <p:cNvPr id="3" name="Picture 2" descr="aimant pouvoir de l' attraction gens bonhomme blanc 3d | FOTOMELIA">
            <a:extLst>
              <a:ext uri="{FF2B5EF4-FFF2-40B4-BE49-F238E27FC236}">
                <a16:creationId xmlns:a16="http://schemas.microsoft.com/office/drawing/2014/main" id="{39ADA0F5-2250-E6A4-C1ED-1CADAB1B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74" y="1595083"/>
            <a:ext cx="1473200" cy="13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34B57B-BED0-DFDA-BACC-424AD398AE30}"/>
              </a:ext>
            </a:extLst>
          </p:cNvPr>
          <p:cNvSpPr/>
          <p:nvPr/>
        </p:nvSpPr>
        <p:spPr>
          <a:xfrm>
            <a:off x="8519173" y="5102588"/>
            <a:ext cx="2588277" cy="5510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fr-FR" sz="2000" b="1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qualité des soins</a:t>
            </a:r>
            <a:endParaRPr lang="fr-FR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D3A67-2959-E74F-C4BF-2B84FB34BB9E}"/>
              </a:ext>
            </a:extLst>
          </p:cNvPr>
          <p:cNvSpPr/>
          <p:nvPr/>
        </p:nvSpPr>
        <p:spPr>
          <a:xfrm>
            <a:off x="6624996" y="1870700"/>
            <a:ext cx="2803483" cy="68314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0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à conjuguer bien-être au travail …</a:t>
            </a:r>
            <a:endParaRPr lang="fr-FR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3E9CFF-FDB0-0CAB-5988-804CB760F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05" y="2941267"/>
            <a:ext cx="3619224" cy="18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2565C3C-7F77-3BB9-9BCA-98063275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latin typeface="Bryant Pro Regular" panose="02000603040000020004"/>
              </a:rPr>
              <a:t>LE PLURIPRO. COORDONNE PLEBISCITE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E468703-D33D-9EC2-5CFE-B5BBE1C47CC9}"/>
              </a:ext>
            </a:extLst>
          </p:cNvPr>
          <p:cNvCxnSpPr>
            <a:cxnSpLocks/>
          </p:cNvCxnSpPr>
          <p:nvPr/>
        </p:nvCxnSpPr>
        <p:spPr>
          <a:xfrm>
            <a:off x="3564308" y="1627182"/>
            <a:ext cx="0" cy="3960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41FF78-9F9E-1C51-EC7D-C97F82626EFC}"/>
              </a:ext>
            </a:extLst>
          </p:cNvPr>
          <p:cNvSpPr txBox="1">
            <a:spLocks/>
          </p:cNvSpPr>
          <p:nvPr/>
        </p:nvSpPr>
        <p:spPr>
          <a:xfrm>
            <a:off x="3748490" y="1627182"/>
            <a:ext cx="7833910" cy="41448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Bryant Pro Regular" panose="02000603040000020004"/>
              </a:rPr>
              <a:t> Sur un échantillon de 234 professionnels de santé exerçant en MSP :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latin typeface="Bryant Pro Regular" panose="02000603040000020004"/>
              </a:rPr>
              <a:t> 93% se sentent bien dans la MSP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latin typeface="Bryant Pro Regular" panose="02000603040000020004"/>
              </a:rPr>
              <a:t> 71% déclarent une amélioration de leur qualité de vie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latin typeface="Bryant Pro Regular" panose="02000603040000020004"/>
              </a:rPr>
              <a:t> 70% déclarent une amélioration de leur moral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latin typeface="Bryant Pro Regular" panose="02000603040000020004"/>
              </a:rPr>
              <a:t> 61% déclarent une amélioration globale de leur santé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Bryant Pro Regular" panose="02000603040000020004"/>
              </a:rPr>
              <a:t> </a:t>
            </a:r>
            <a:r>
              <a:rPr lang="fr-FR" sz="2000" b="1" dirty="0">
                <a:latin typeface="Bryant Pro Regular" panose="02000603040000020004"/>
              </a:rPr>
              <a:t>L’exercice pluriprofessionnel coordonné </a:t>
            </a:r>
            <a:r>
              <a:rPr lang="fr-FR" sz="2000" i="1" dirty="0">
                <a:latin typeface="Bryant Pro Regular" panose="02000603040000020004"/>
              </a:rPr>
              <a:t>« améliore </a:t>
            </a:r>
            <a:r>
              <a:rPr lang="fr-FR" sz="2000" b="1" i="1" dirty="0">
                <a:latin typeface="Bryant Pro Regular" panose="02000603040000020004"/>
              </a:rPr>
              <a:t>les conditions de vie privée et professionnelle </a:t>
            </a:r>
            <a:r>
              <a:rPr lang="fr-FR" sz="2000" i="1" dirty="0">
                <a:latin typeface="Bryant Pro Regular" panose="02000603040000020004"/>
              </a:rPr>
              <a:t>de ses membres</a:t>
            </a:r>
            <a:r>
              <a:rPr lang="fr-FR" sz="2000" b="1" i="1" dirty="0">
                <a:latin typeface="Bryant Pro Regular" panose="02000603040000020004"/>
              </a:rPr>
              <a:t>, évitant ainsi le « burn-out ».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fr-FR" sz="2000" b="1" i="1" dirty="0"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latin typeface="Bryant Pro Regular" panose="02000603040000020004"/>
              </a:rPr>
              <a:t>L</a:t>
            </a:r>
            <a:r>
              <a:rPr lang="fr-FR" sz="2000" b="1" dirty="0"/>
              <a:t>e travail d’équipe</a:t>
            </a:r>
            <a:r>
              <a:rPr lang="fr-FR" sz="2000" dirty="0"/>
              <a:t>, notamment pluriprofessionnel </a:t>
            </a:r>
            <a:r>
              <a:rPr lang="fr-FR" sz="2000" i="1" dirty="0"/>
              <a:t>« </a:t>
            </a:r>
            <a:r>
              <a:rPr lang="fr-FR" sz="2000" b="1" i="1" dirty="0"/>
              <a:t>est plébiscité</a:t>
            </a:r>
            <a:r>
              <a:rPr lang="fr-FR" sz="2000" i="1" dirty="0"/>
              <a:t>, car permettant de </a:t>
            </a:r>
            <a:r>
              <a:rPr lang="fr-FR" sz="2000" b="1" i="1" dirty="0"/>
              <a:t>rompre l’isolement </a:t>
            </a:r>
            <a:r>
              <a:rPr lang="fr-FR" sz="2000" i="1" dirty="0"/>
              <a:t>et d’</a:t>
            </a:r>
            <a:r>
              <a:rPr lang="fr-FR" sz="2000" b="1" i="1" dirty="0"/>
              <a:t>apporter un soutien au jeune </a:t>
            </a:r>
            <a:r>
              <a:rPr lang="fr-FR" sz="2000" i="1" dirty="0"/>
              <a:t>professionnel lors du début de sa carrière »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Bryant Pro Regular" panose="0200060304000002000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D5C451-8664-4C26-24B7-316428C6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04" y="2959488"/>
            <a:ext cx="2033218" cy="1082096"/>
          </a:xfrm>
          <a:prstGeom prst="rect">
            <a:avLst/>
          </a:prstGeom>
          <a:ln w="3175">
            <a:solidFill>
              <a:srgbClr val="C0000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D97835-3D7D-74E1-81A6-E8E8238D9F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8871" y="1869834"/>
            <a:ext cx="1657351" cy="8019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ZoneTexte 19">
            <a:extLst>
              <a:ext uri="{FF2B5EF4-FFF2-40B4-BE49-F238E27FC236}">
                <a16:creationId xmlns:a16="http://schemas.microsoft.com/office/drawing/2014/main" id="{F6481B0E-CB8F-E896-F4C6-95F6269D08DA}"/>
              </a:ext>
            </a:extLst>
          </p:cNvPr>
          <p:cNvSpPr txBox="1"/>
          <p:nvPr/>
        </p:nvSpPr>
        <p:spPr>
          <a:xfrm>
            <a:off x="1309504" y="1646324"/>
            <a:ext cx="2134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chemeClr val="accent1"/>
                </a:solidFill>
              </a:rPr>
              <a:t>DIU SOIGNER LES SOIGNANTS</a:t>
            </a:r>
          </a:p>
        </p:txBody>
      </p:sp>
      <p:sp>
        <p:nvSpPr>
          <p:cNvPr id="11" name="ZoneTexte 20">
            <a:extLst>
              <a:ext uri="{FF2B5EF4-FFF2-40B4-BE49-F238E27FC236}">
                <a16:creationId xmlns:a16="http://schemas.microsoft.com/office/drawing/2014/main" id="{B57E185C-6231-70C3-BBD2-7D91CEBDCD47}"/>
              </a:ext>
            </a:extLst>
          </p:cNvPr>
          <p:cNvSpPr txBox="1"/>
          <p:nvPr/>
        </p:nvSpPr>
        <p:spPr>
          <a:xfrm>
            <a:off x="1223924" y="2627014"/>
            <a:ext cx="2267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50" b="1" u="sng" dirty="0">
                <a:solidFill>
                  <a:srgbClr val="202124"/>
                </a:solidFill>
                <a:latin typeface="arial" panose="020B0604020202020204" pitchFamily="34" charset="0"/>
              </a:rPr>
              <a:t>http://diu-soignerlessoignants.fr</a:t>
            </a:r>
            <a:endParaRPr lang="fr-FR" sz="1050" b="1" u="sng" dirty="0">
              <a:solidFill>
                <a:srgbClr val="1A0DAB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0EF63-92BB-8F28-08AC-9148DDFD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11" y="4181102"/>
            <a:ext cx="1173688" cy="143074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416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2565C3C-7F77-3BB9-9BCA-98063275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latin typeface="+mn-lt"/>
              </a:rPr>
              <a:t>QUELS SONT LES ELEMENTS QUI GENERENT VOTRE BIEN-ÊTRE ET CELUI DES MEMBRES DE VOTRE EQUIPE ?</a:t>
            </a:r>
            <a:endParaRPr lang="fr-FR" sz="3600" dirty="0">
              <a:latin typeface="Bryant Pro Regular" panose="020006030400000200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41FF78-9F9E-1C51-EC7D-C97F82626EFC}"/>
              </a:ext>
            </a:extLst>
          </p:cNvPr>
          <p:cNvSpPr txBox="1">
            <a:spLocks/>
          </p:cNvSpPr>
          <p:nvPr/>
        </p:nvSpPr>
        <p:spPr>
          <a:xfrm>
            <a:off x="4355997" y="2132325"/>
            <a:ext cx="7226403" cy="36982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</a:t>
            </a:r>
            <a:r>
              <a:rPr lang="fr-FR" sz="2000" b="1" dirty="0"/>
              <a:t>LA POSSIBILITÉ D’ÉCHANGER LIBREMENT, SANS JUGEMENT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L’interconnaissance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La reconnaissance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Un cadre suffisant, souple et partagé par tout le monde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Le rôle de régulation de la coordination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Le partage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L’ambiance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La convivialité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 La machine à café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B1E14E8-CF4F-C9FB-2B17-C2201A2383C1}"/>
              </a:ext>
            </a:extLst>
          </p:cNvPr>
          <p:cNvCxnSpPr>
            <a:cxnSpLocks/>
          </p:cNvCxnSpPr>
          <p:nvPr/>
        </p:nvCxnSpPr>
        <p:spPr>
          <a:xfrm>
            <a:off x="4133268" y="2132325"/>
            <a:ext cx="0" cy="3424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0A0C9EE-107E-7C9A-BB1D-9A1EF74CD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77" y="2078729"/>
            <a:ext cx="2201665" cy="230396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31CDD0A-4A1A-88B1-6B86-FF4044460FE0}"/>
              </a:ext>
            </a:extLst>
          </p:cNvPr>
          <p:cNvSpPr txBox="1"/>
          <p:nvPr/>
        </p:nvSpPr>
        <p:spPr>
          <a:xfrm>
            <a:off x="1279486" y="4304744"/>
            <a:ext cx="2721695" cy="5313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Bryant Pro Regular" panose="02000603040000020004"/>
              </a:rPr>
              <a:t>S</a:t>
            </a:r>
            <a:r>
              <a:rPr lang="fr-FR" b="1" i="0" dirty="0">
                <a:solidFill>
                  <a:srgbClr val="C00000"/>
                </a:solidFill>
                <a:effectLst/>
                <a:latin typeface="Bryant Pro Regular" panose="02000603040000020004"/>
              </a:rPr>
              <a:t>eul on va plus vite, ensemble on va plus loin !</a:t>
            </a:r>
          </a:p>
        </p:txBody>
      </p:sp>
    </p:spTree>
    <p:extLst>
      <p:ext uri="{BB962C8B-B14F-4D97-AF65-F5344CB8AC3E}">
        <p14:creationId xmlns:p14="http://schemas.microsoft.com/office/powerpoint/2010/main" val="39269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2565C3C-7F77-3BB9-9BCA-98063275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2800" dirty="0">
                <a:latin typeface="Bryant Pro Regular" panose="02000603040000020004"/>
              </a:rPr>
              <a:t>QUELS SONT LES COMPORTEMENTS PROFESSIONNELS ET RELATIONNELS QUI CONTRIBUENT A AMELIORER VOTRE BIEN-ÊTRE AU TRAVAIL ?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E468703-D33D-9EC2-5CFE-B5BBE1C47CC9}"/>
              </a:ext>
            </a:extLst>
          </p:cNvPr>
          <p:cNvCxnSpPr>
            <a:cxnSpLocks/>
          </p:cNvCxnSpPr>
          <p:nvPr/>
        </p:nvCxnSpPr>
        <p:spPr>
          <a:xfrm>
            <a:off x="5210228" y="1933440"/>
            <a:ext cx="0" cy="3692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41FF78-9F9E-1C51-EC7D-C97F82626EFC}"/>
              </a:ext>
            </a:extLst>
          </p:cNvPr>
          <p:cNvSpPr txBox="1">
            <a:spLocks/>
          </p:cNvSpPr>
          <p:nvPr/>
        </p:nvSpPr>
        <p:spPr>
          <a:xfrm>
            <a:off x="1746084" y="2119076"/>
            <a:ext cx="3242746" cy="31202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b="1" dirty="0"/>
              <a:t>L’EMPATHIE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b="1" dirty="0"/>
              <a:t>LA BIENVEILLANCE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L’écoute (active)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La solidarité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La gestion des émotions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La gestion des conflits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La confiance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000" dirty="0"/>
              <a:t>La communication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0BA610-CC60-B82F-361C-BD89CCBC4D66}"/>
              </a:ext>
            </a:extLst>
          </p:cNvPr>
          <p:cNvSpPr txBox="1"/>
          <p:nvPr/>
        </p:nvSpPr>
        <p:spPr>
          <a:xfrm>
            <a:off x="5638803" y="1932728"/>
            <a:ext cx="5648957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ryant Pro Regular" panose="02000603040000020004"/>
              </a:rPr>
              <a:t>RENFORCER LES COMPETENCES PSYCHOSOCIALES ?</a:t>
            </a:r>
          </a:p>
          <a:p>
            <a:pPr algn="ctr"/>
            <a:endParaRPr lang="fr-FR" b="1" i="1" dirty="0">
              <a:latin typeface="Bryant Pro Regular" panose="02000603040000020004"/>
            </a:endParaRPr>
          </a:p>
          <a:p>
            <a:r>
              <a:rPr lang="fr-FR" b="1" i="1" dirty="0">
                <a:latin typeface="Bryant Pro Regular" panose="02000603040000020004"/>
              </a:rPr>
              <a:t>Se connaître soi-même/Eprouver de l’empathie pour les autres</a:t>
            </a:r>
          </a:p>
          <a:p>
            <a:endParaRPr lang="fr-FR" b="1" i="1" dirty="0">
              <a:latin typeface="Bryant Pro Regular" panose="02000603040000020004"/>
            </a:endParaRPr>
          </a:p>
          <a:p>
            <a:r>
              <a:rPr lang="fr-FR" b="1" i="1" dirty="0">
                <a:latin typeface="Bryant Pro Regular" panose="02000603040000020004"/>
              </a:rPr>
              <a:t>Savoir gérer le stress/Savoir gérer ses émotions</a:t>
            </a:r>
          </a:p>
          <a:p>
            <a:endParaRPr lang="fr-FR" b="1" i="1" dirty="0">
              <a:latin typeface="Bryant Pro Regular" panose="02000603040000020004"/>
            </a:endParaRPr>
          </a:p>
          <a:p>
            <a:r>
              <a:rPr lang="fr-FR" b="1" i="1" dirty="0">
                <a:latin typeface="Bryant Pro Regular" panose="02000603040000020004"/>
              </a:rPr>
              <a:t>Savoir se faire comprendre/Être habile dans les relations</a:t>
            </a:r>
          </a:p>
          <a:p>
            <a:endParaRPr lang="fr-FR" b="1" i="1" dirty="0">
              <a:latin typeface="Bryant Pro Regular" panose="02000603040000020004"/>
            </a:endParaRPr>
          </a:p>
          <a:p>
            <a:r>
              <a:rPr lang="fr-FR" b="1" i="1" dirty="0">
                <a:latin typeface="Bryant Pro Regular" panose="02000603040000020004"/>
              </a:rPr>
              <a:t>Avoir une pensée critique/Avoir une pensée créative</a:t>
            </a:r>
          </a:p>
          <a:p>
            <a:endParaRPr lang="fr-FR" b="1" i="1" dirty="0">
              <a:latin typeface="Bryant Pro Regular" panose="02000603040000020004"/>
            </a:endParaRPr>
          </a:p>
          <a:p>
            <a:r>
              <a:rPr lang="fr-FR" b="1" i="1" dirty="0">
                <a:latin typeface="Bryant Pro Regular" panose="02000603040000020004"/>
              </a:rPr>
              <a:t>Savoir résoudre les problèmes/Savoir prendre des décisions</a:t>
            </a:r>
          </a:p>
        </p:txBody>
      </p:sp>
    </p:spTree>
    <p:extLst>
      <p:ext uri="{BB962C8B-B14F-4D97-AF65-F5344CB8AC3E}">
        <p14:creationId xmlns:p14="http://schemas.microsoft.com/office/powerpoint/2010/main" val="14736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2565C3C-7F77-3BB9-9BCA-98063275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200" dirty="0"/>
              <a:t>S’APPUYER SUR LE COLLECTIF POUR PRÉVENIR LES RISQUES PROFESSIONNELS ET LEURS IMPACTS SUR LA SANTÉ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D402D36-B6B3-4340-B595-0ADFE2F06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80015"/>
              </p:ext>
            </p:extLst>
          </p:nvPr>
        </p:nvGraphicFramePr>
        <p:xfrm>
          <a:off x="275690" y="1827905"/>
          <a:ext cx="11640620" cy="471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227">
                  <a:extLst>
                    <a:ext uri="{9D8B030D-6E8A-4147-A177-3AD203B41FA5}">
                      <a16:colId xmlns:a16="http://schemas.microsoft.com/office/drawing/2014/main" val="1228653316"/>
                    </a:ext>
                  </a:extLst>
                </a:gridCol>
                <a:gridCol w="6635393">
                  <a:extLst>
                    <a:ext uri="{9D8B030D-6E8A-4147-A177-3AD203B41FA5}">
                      <a16:colId xmlns:a16="http://schemas.microsoft.com/office/drawing/2014/main" val="2864003683"/>
                    </a:ext>
                  </a:extLst>
                </a:gridCol>
              </a:tblGrid>
              <a:tr h="3769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PROCEDURES</a:t>
                      </a:r>
                      <a:endParaRPr lang="fr-FR" sz="1400" dirty="0"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OBJECTIFS</a:t>
                      </a:r>
                      <a:endParaRPr lang="fr-FR" sz="1400" dirty="0">
                        <a:latin typeface="Bryant Pro Regular" panose="020006030400000200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412407"/>
                  </a:ext>
                </a:extLst>
              </a:tr>
              <a:tr h="74366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Clinique des interstices = Le café des soignants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(Echanges informels dans le couloir, la cafétéria, … , le bureau de la secrétaire ou du coordonnateur)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</a:rPr>
                        <a:t>Parler et être à l'écoute des autres 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</a:rPr>
                        <a:t>Nouer des relations et rompre l’isolement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</a:rPr>
                        <a:t>Développer l'entraide et la solidarité</a:t>
                      </a:r>
                      <a:endParaRPr lang="fr-FR" sz="1400" b="0" i="0" kern="1200" dirty="0">
                        <a:solidFill>
                          <a:schemeClr val="tx1"/>
                        </a:solidFill>
                        <a:effectLst/>
                        <a:latin typeface="Bryant Pro Regular" panose="020006030400000200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744554"/>
                  </a:ext>
                </a:extLst>
              </a:tr>
              <a:tr h="52676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Premier secours psychologique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(Secourir le soignant victime d’un événement traumatique)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Adopter immédiatement (&lt; 6 heures) un comportement adapté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Prévenir le risque de stress et de dépression post-traumatique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961765"/>
                  </a:ext>
                </a:extLst>
              </a:tr>
              <a:tr h="74366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Staffs de debriefing technique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(Rencontre de gestion de crise = démarche psychoéducative)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Gérer un dysfonctionnement, une crise ou un événement traumatique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Renseigner sur le « réseau médico-socio-judiciaire »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Prévenir: « plus jamais ça … »</a:t>
                      </a:r>
                      <a:endParaRPr lang="fr-FR" sz="140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09373"/>
                  </a:ext>
                </a:extLst>
              </a:tr>
              <a:tr h="50278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Groupes d’Amélioration des Pratiques (GAP)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(Pratiques de soins = comportements psycho-socio-professionnels)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= Groupes Qualité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Améliorer la pertinence des prescriptions et des parcours de soins</a:t>
                      </a:r>
                      <a:endParaRPr lang="fr-FR" sz="140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479701"/>
                  </a:ext>
                </a:extLst>
              </a:tr>
              <a:tr h="52012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Clusters Qualité de Vie au Travail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Discuter des détails des taches/activités de chaque groupe professionnel dans la manière d’organiser le travail au quotidien.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155558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Formation interne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Monter en compétences pour les adapter aux besoins et à la  culture de la structure.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Identifier des ressources et créer des liens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701590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Groupes de supervision et groupe de parole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Soutenir émotionnellement et psychologiquement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884228"/>
                  </a:ext>
                </a:extLst>
              </a:tr>
              <a:tr h="37699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Réunions de concertation pluriprofessionnelle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Prendre une décision concernant la prise en charge d’un cas complexe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ryant Pro Regular" panose="020006030400000200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0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EN CONCLUSION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>Prenons soin les uns des autres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8021BC-ABB0-4A9D-A2E0-4F3209A4C335}"/>
              </a:ext>
            </a:extLst>
          </p:cNvPr>
          <p:cNvSpPr txBox="1"/>
          <p:nvPr/>
        </p:nvSpPr>
        <p:spPr>
          <a:xfrm>
            <a:off x="1794998" y="2035191"/>
            <a:ext cx="296184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fr-FR" b="1" dirty="0">
                <a:solidFill>
                  <a:srgbClr val="000B22"/>
                </a:solidFill>
                <a:latin typeface="Bryant Pro Regular" panose="02000603040000020004"/>
              </a:rPr>
              <a:t>DEMANDER DE L’AIDE, </a:t>
            </a:r>
          </a:p>
          <a:p>
            <a:pPr algn="ctr">
              <a:buClr>
                <a:srgbClr val="C00000"/>
              </a:buClr>
            </a:pPr>
            <a:r>
              <a:rPr lang="fr-FR" b="1" dirty="0">
                <a:solidFill>
                  <a:srgbClr val="000B22"/>
                </a:solidFill>
                <a:latin typeface="Bryant Pro Regular" panose="02000603040000020004"/>
              </a:rPr>
              <a:t>C’EST FORT !</a:t>
            </a: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rgbClr val="000B22"/>
              </a:solidFill>
              <a:latin typeface="Bryant Pro Regular" panose="02000603040000020004"/>
            </a:endParaRP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B22"/>
                </a:solidFill>
                <a:latin typeface="Bryant Pro Regular" panose="02000603040000020004"/>
              </a:rPr>
              <a:t>Accepter que l’on a besoin</a:t>
            </a: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rgbClr val="000B22"/>
              </a:solidFill>
              <a:latin typeface="Bryant Pro Regular" panose="02000603040000020004"/>
            </a:endParaRP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B22"/>
                </a:solidFill>
                <a:latin typeface="Bryant Pro Regular" panose="02000603040000020004"/>
              </a:rPr>
              <a:t>Reconnaitre et accepter ses limites</a:t>
            </a: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rgbClr val="000B22"/>
              </a:solidFill>
              <a:latin typeface="Bryant Pro Regular" panose="02000603040000020004"/>
            </a:endParaRP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B22"/>
                </a:solidFill>
                <a:latin typeface="Bryant Pro Regular" panose="02000603040000020004"/>
              </a:rPr>
              <a:t>Eviter de se culpabiliser ou de se sentir en échec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3D2AFC-472A-4C05-821E-B2361EF39720}"/>
              </a:ext>
            </a:extLst>
          </p:cNvPr>
          <p:cNvSpPr txBox="1"/>
          <p:nvPr/>
        </p:nvSpPr>
        <p:spPr>
          <a:xfrm>
            <a:off x="7587005" y="2038221"/>
            <a:ext cx="296184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fr-FR" b="1" dirty="0">
                <a:solidFill>
                  <a:srgbClr val="000B22"/>
                </a:solidFill>
                <a:latin typeface="Bryant Pro Regular" panose="02000603040000020004"/>
              </a:rPr>
              <a:t>PROPOSER DE L’AIDE,</a:t>
            </a:r>
          </a:p>
          <a:p>
            <a:pPr algn="ctr">
              <a:buClr>
                <a:srgbClr val="C00000"/>
              </a:buClr>
            </a:pPr>
            <a:r>
              <a:rPr lang="fr-FR" b="1" dirty="0">
                <a:solidFill>
                  <a:srgbClr val="000B22"/>
                </a:solidFill>
                <a:latin typeface="Bryant Pro Regular" panose="02000603040000020004"/>
              </a:rPr>
              <a:t>C’EST BIEN !</a:t>
            </a:r>
          </a:p>
          <a:p>
            <a:pPr algn="ctr">
              <a:buClr>
                <a:srgbClr val="C00000"/>
              </a:buClr>
            </a:pPr>
            <a:endParaRPr lang="fr-FR" b="1" dirty="0">
              <a:solidFill>
                <a:srgbClr val="000B22"/>
              </a:solidFill>
              <a:latin typeface="Bryant Pro Regular" panose="02000603040000020004"/>
            </a:endParaRP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B22"/>
                </a:solidFill>
                <a:latin typeface="Bryant Pro Regular" panose="02000603040000020004"/>
              </a:rPr>
              <a:t>Faire savoir que l’on est là</a:t>
            </a:r>
          </a:p>
          <a:p>
            <a:pPr>
              <a:buClr>
                <a:srgbClr val="C00000"/>
              </a:buClr>
            </a:pPr>
            <a:endParaRPr lang="fr-FR" dirty="0">
              <a:solidFill>
                <a:srgbClr val="000B22"/>
              </a:solidFill>
              <a:latin typeface="Bryant Pro Regular" panose="02000603040000020004"/>
            </a:endParaRP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B22"/>
                </a:solidFill>
                <a:latin typeface="Bryant Pro Regular" panose="02000603040000020004"/>
              </a:rPr>
              <a:t>Être patient, écouter et positiver</a:t>
            </a:r>
          </a:p>
          <a:p>
            <a:pPr>
              <a:buClr>
                <a:srgbClr val="C00000"/>
              </a:buClr>
            </a:pPr>
            <a:endParaRPr lang="fr-FR" dirty="0">
              <a:solidFill>
                <a:srgbClr val="000B22"/>
              </a:solidFill>
              <a:latin typeface="Bryant Pro Regular" panose="02000603040000020004"/>
            </a:endParaRPr>
          </a:p>
          <a:p>
            <a:pPr marL="285744" indent="-285744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B22"/>
                </a:solidFill>
                <a:latin typeface="Bryant Pro Regular" panose="02000603040000020004"/>
              </a:rPr>
              <a:t>S’entourer de ressources adaptées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22D0D2-5A09-4169-B733-5B76EA5F9E51}"/>
              </a:ext>
            </a:extLst>
          </p:cNvPr>
          <p:cNvSpPr txBox="1"/>
          <p:nvPr/>
        </p:nvSpPr>
        <p:spPr>
          <a:xfrm>
            <a:off x="2856558" y="5162107"/>
            <a:ext cx="658573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B22"/>
                </a:solidFill>
                <a:latin typeface="Bryant Pro Regular" panose="02000603040000020004"/>
              </a:rPr>
              <a:t>ACCEPTER DE L’AIDE</a:t>
            </a:r>
          </a:p>
          <a:p>
            <a:pPr algn="ctr"/>
            <a:r>
              <a:rPr lang="fr-FR" b="1" dirty="0">
                <a:solidFill>
                  <a:srgbClr val="000B22"/>
                </a:solidFill>
                <a:latin typeface="Bryant Pro Regular" panose="02000603040000020004"/>
              </a:rPr>
              <a:t>C’est sortir de l’isolement pour se (re)construire !</a:t>
            </a:r>
          </a:p>
        </p:txBody>
      </p:sp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853B2F87-03BD-FB6B-C183-698CE5CEB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4866"/>
              </p:ext>
            </p:extLst>
          </p:nvPr>
        </p:nvGraphicFramePr>
        <p:xfrm>
          <a:off x="5229115" y="2035191"/>
          <a:ext cx="1997671" cy="286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648372" imgH="9524723" progId="Acrobat.Document.DC">
                  <p:embed/>
                </p:oleObj>
              </mc:Choice>
              <mc:Fallback>
                <p:oleObj name="Acrobat Document" r:id="rId2" imgW="6648372" imgH="9524723" progId="Acrobat.Document.DC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853B2F87-03BD-FB6B-C183-698CE5CEB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29115" y="2035191"/>
                        <a:ext cx="1997671" cy="2862322"/>
                      </a:xfrm>
                      <a:prstGeom prst="rect">
                        <a:avLst/>
                      </a:prstGeom>
                      <a:ln w="31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0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2565C3C-7F77-3BB9-9BCA-98063275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/>
              <a:t>MEDECIN-ORGANISATION-TRAVAIL-SANTE</a:t>
            </a:r>
            <a:br>
              <a:rPr lang="fr-FR" sz="3600" dirty="0"/>
            </a:br>
            <a:r>
              <a:rPr lang="fr-FR" sz="3600" dirty="0"/>
              <a:t>Comment ça marche ?</a:t>
            </a:r>
          </a:p>
        </p:txBody>
      </p:sp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B2878DEC-106E-618E-BD7E-519BB9234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8" y="1790714"/>
            <a:ext cx="4864069" cy="29677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D7F09D-CE4B-B12A-0EBD-D4E7F683F49F}"/>
              </a:ext>
            </a:extLst>
          </p:cNvPr>
          <p:cNvSpPr/>
          <p:nvPr/>
        </p:nvSpPr>
        <p:spPr>
          <a:xfrm>
            <a:off x="6202318" y="4986382"/>
            <a:ext cx="4864069" cy="6558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+33 (0) 608 282 589</a:t>
            </a:r>
          </a:p>
        </p:txBody>
      </p:sp>
      <p:pic>
        <p:nvPicPr>
          <p:cNvPr id="1026" name="Picture 2" descr="bouton cliquez ici | LTC-Laf">
            <a:hlinkClick r:id="rId2"/>
            <a:extLst>
              <a:ext uri="{FF2B5EF4-FFF2-40B4-BE49-F238E27FC236}">
                <a16:creationId xmlns:a16="http://schemas.microsoft.com/office/drawing/2014/main" id="{46E3592C-0984-B289-0CAC-B46EC08A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1" y="2727839"/>
            <a:ext cx="4381602" cy="20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POUR EN SAVOIR PLUS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AEFC61-1683-AE45-DAFE-742605467D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8925" y="1465797"/>
            <a:ext cx="10343475" cy="46274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  <a:cs typeface="Arial" pitchFamily="34" charset="0"/>
              </a:rPr>
              <a:t>Outils</a:t>
            </a: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 de prévention et d’autoévaluation :</a:t>
            </a:r>
            <a:endParaRPr lang="fr-FR" sz="2000" dirty="0">
              <a:solidFill>
                <a:srgbClr val="000B22"/>
              </a:solidFill>
              <a:latin typeface="Bryant Pro Regular" panose="02000603040000020004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1" dirty="0">
                <a:latin typeface="Bryant Pro Regular" panose="02000603040000020004"/>
              </a:rPr>
              <a:t>Cahier de prévention IMOTEP : </a:t>
            </a:r>
            <a:r>
              <a:rPr lang="fr-FR" sz="1800" dirty="0">
                <a:latin typeface="Bryant Pro Regular" panose="02000603040000020004"/>
                <a:hlinkClick r:id="rId2"/>
              </a:rPr>
              <a:t>http://diu-soignerlessoignants.fr/wp-content/uploads/2024/03/cahier-de-prevention-IMOTEP.pdf</a:t>
            </a:r>
            <a:endParaRPr lang="fr-FR" sz="1800" dirty="0">
              <a:latin typeface="Bryant Pro Regular" panose="02000603040000020004"/>
            </a:endParaRPr>
          </a:p>
          <a:p>
            <a:pPr lvl="1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1" dirty="0">
                <a:latin typeface="Bryant Pro Regular" panose="02000603040000020004"/>
              </a:rPr>
              <a:t>Guide d’autoévaluation des risques psychosociaux :  </a:t>
            </a:r>
            <a:r>
              <a:rPr lang="fr-FR" sz="1800" dirty="0">
                <a:latin typeface="Bryant Pro Regular" panose="02000603040000020004"/>
              </a:rPr>
              <a:t>MOTS/DIU soigner les soignants : Comment je me soigne ? Comment je m’organise ? Comment je soigne ? </a:t>
            </a:r>
            <a:r>
              <a:rPr lang="fr-FR" sz="1800" dirty="0">
                <a:latin typeface="Bryant Pro Regular" panose="02000603040000020004"/>
                <a:hlinkClick r:id="rId3"/>
              </a:rPr>
              <a:t>http://diu-soignerlessoignants.fr/wp-content/uploads/2020/12/GUIDE-dauto-%C3%A9valuation-V3-21.12.2020.pdf</a:t>
            </a:r>
            <a:endParaRPr lang="fr-FR" sz="1800" dirty="0"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latin typeface="Bryant Pro Regular" panose="02000603040000020004"/>
              </a:rPr>
              <a:t>Compétences psycho-sociales : </a:t>
            </a:r>
            <a:r>
              <a:rPr lang="fr-FR" sz="2000" dirty="0">
                <a:latin typeface="Bryant Pro Regular" panose="02000603040000020004"/>
                <a:hlinkClick r:id="rId4"/>
              </a:rPr>
              <a:t>https://www.santepubliquefrance.fr/competences-psychosociales-cps</a:t>
            </a:r>
            <a:r>
              <a:rPr lang="fr-FR" sz="2000" dirty="0">
                <a:latin typeface="Bryant Pro Regular" panose="02000603040000020004"/>
              </a:rPr>
              <a:t> 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latin typeface="Bryant Pro Regular" panose="02000603040000020004"/>
              </a:rPr>
              <a:t>Premier secours en santé mentale : </a:t>
            </a:r>
            <a:r>
              <a:rPr lang="fr-FR" sz="2000" dirty="0">
                <a:latin typeface="Bryant Pro Regular" panose="02000603040000020004"/>
                <a:hlinkClick r:id="rId5"/>
              </a:rPr>
              <a:t>https://www.pssmfrance.fr/etre-secouriste/</a:t>
            </a:r>
            <a:r>
              <a:rPr lang="fr-FR" sz="2000" dirty="0">
                <a:latin typeface="Bryant Pro Regular" panose="02000603040000020004"/>
              </a:rPr>
              <a:t> 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L’hôpital magnétique : </a:t>
            </a: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</a:rPr>
              <a:t>un hôpital « aimant » qui favorise performance et bien-être au travail : </a:t>
            </a: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  <a:hlinkClick r:id="rId6"/>
              </a:rPr>
              <a:t>https://sante.gouv.fr/IMG/pdf/sibe_alis_2016_les_hopitaux_magnetiques_en_7_questions.pdf</a:t>
            </a: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</a:rPr>
              <a:t> 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Les déterminants du projet professionnel des jeunes médecins généralistes </a:t>
            </a: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</a:rPr>
              <a:t>: </a:t>
            </a: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  <a:hlinkClick r:id="rId7"/>
              </a:rPr>
              <a:t>https://reagjir.org/wp-content/uploads/2024/10/determinants_du_projet_professionnel_des_jeunes_medecins.pdf</a:t>
            </a: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fr-FR" sz="20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fr-FR" sz="2800" dirty="0">
              <a:latin typeface="Bryant Pro Regular" panose="02000603040000020004"/>
            </a:endParaRPr>
          </a:p>
          <a:p>
            <a:pPr lvl="1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fr-FR" sz="2000" dirty="0">
              <a:latin typeface="Bryant Pro Regular" panose="020006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831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B8D47EE-D67F-1B48-8D32-2AC7C571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50" y="4962386"/>
            <a:ext cx="1444730" cy="9001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82" y="627597"/>
            <a:ext cx="9107204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DR JJ ORMIERES – 31000 TOULOUSE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200" dirty="0">
                <a:solidFill>
                  <a:srgbClr val="C00000"/>
                </a:solidFill>
              </a:rPr>
              <a:t>Déclaration de liens d’intérêts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62B00-C1FA-849C-247C-AB6E62F98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3042" y="2122714"/>
            <a:ext cx="9784083" cy="36586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000B22"/>
                </a:solidFill>
              </a:rPr>
              <a:t>Médecin généraliste, libéral et maintenant retraité, médecin traitant de soignants et de leurs familles pendant </a:t>
            </a:r>
            <a:r>
              <a:rPr lang="fr-FR" sz="2200">
                <a:solidFill>
                  <a:srgbClr val="000B22"/>
                </a:solidFill>
              </a:rPr>
              <a:t>40 ans</a:t>
            </a:r>
            <a:endParaRPr lang="fr-FR" sz="2200" dirty="0">
              <a:solidFill>
                <a:srgbClr val="000B2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000B2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000B22"/>
                </a:solidFill>
              </a:rPr>
              <a:t>Co-fondateur et Président d’Honneur de l’association d’entraide MOTS (Médecin-Organisation-Travail-Santé)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200" dirty="0">
              <a:solidFill>
                <a:srgbClr val="000B2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000B22"/>
                </a:solidFill>
              </a:rPr>
              <a:t>Co-fondateur du DIU Soigner les Soignants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36D3CD-8366-1403-2494-BFADDC0C7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78" y="560059"/>
            <a:ext cx="1211861" cy="1214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ercle : creux 4">
            <a:extLst>
              <a:ext uri="{FF2B5EF4-FFF2-40B4-BE49-F238E27FC236}">
                <a16:creationId xmlns:a16="http://schemas.microsoft.com/office/drawing/2014/main" id="{FC266F81-E464-3A4D-BC05-7D8FC835792A}"/>
              </a:ext>
            </a:extLst>
          </p:cNvPr>
          <p:cNvSpPr/>
          <p:nvPr/>
        </p:nvSpPr>
        <p:spPr>
          <a:xfrm>
            <a:off x="8500347" y="4613099"/>
            <a:ext cx="1718073" cy="1710528"/>
          </a:xfrm>
          <a:prstGeom prst="donut">
            <a:avLst>
              <a:gd name="adj" fmla="val 469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ALLER VERS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PAIR-AIDANT</a:t>
            </a:r>
          </a:p>
        </p:txBody>
      </p:sp>
    </p:spTree>
    <p:extLst>
      <p:ext uri="{BB962C8B-B14F-4D97-AF65-F5344CB8AC3E}">
        <p14:creationId xmlns:p14="http://schemas.microsoft.com/office/powerpoint/2010/main" val="23936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5C7057F-1B79-AEF7-0520-D8E504D1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1" y="222484"/>
            <a:ext cx="4045283" cy="1450757"/>
          </a:xfrm>
        </p:spPr>
        <p:txBody>
          <a:bodyPr>
            <a:normAutofit/>
          </a:bodyPr>
          <a:lstStyle/>
          <a:p>
            <a:r>
              <a:rPr lang="fr-FR" sz="3600" dirty="0"/>
              <a:t>BONUS</a:t>
            </a:r>
            <a:br>
              <a:rPr lang="fr-FR" sz="3600" dirty="0"/>
            </a:br>
            <a:r>
              <a:rPr lang="fr-FR" sz="3200" dirty="0"/>
              <a:t>Prévenir le surmenage</a:t>
            </a:r>
            <a:endParaRPr lang="fr-FR" sz="4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DF1A8FC-D03C-42CB-76E0-DB5EBB69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124" y="464616"/>
            <a:ext cx="7151035" cy="517000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DA6266C-58E1-6989-4799-B074CDBF302A}"/>
              </a:ext>
            </a:extLst>
          </p:cNvPr>
          <p:cNvSpPr txBox="1"/>
          <p:nvPr/>
        </p:nvSpPr>
        <p:spPr>
          <a:xfrm>
            <a:off x="447041" y="1701713"/>
            <a:ext cx="4045283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kern="1200" dirty="0">
                <a:solidFill>
                  <a:srgbClr val="000000"/>
                </a:solidFill>
                <a:effectLst/>
                <a:latin typeface="Bryant Pro Regular" panose="02000603040000020004"/>
              </a:rPr>
              <a:t>Le baromètre de la santé psychologique</a:t>
            </a:r>
            <a:endParaRPr lang="fr-FR" sz="1600" b="1" dirty="0">
              <a:effectLst/>
              <a:latin typeface="Bryant Pro Regular" panose="02000603040000020004"/>
              <a:ea typeface="Calibri" panose="020F0502020204030204" pitchFamily="34" charset="0"/>
            </a:endParaRPr>
          </a:p>
          <a:p>
            <a:pPr algn="ctr"/>
            <a:r>
              <a:rPr lang="fr-FR" sz="1400" b="1" dirty="0">
                <a:effectLst/>
                <a:latin typeface="Bryant Pro Regular" panose="02000603040000020004"/>
                <a:ea typeface="Calibri" panose="020F0502020204030204" pitchFamily="34" charset="0"/>
              </a:rPr>
              <a:t> </a:t>
            </a:r>
            <a:endParaRPr lang="fr-FR" sz="1400" dirty="0">
              <a:effectLst/>
              <a:latin typeface="Bryant Pro Regular" panose="02000603040000020004"/>
              <a:ea typeface="Calibri" panose="020F0502020204030204" pitchFamily="34" charset="0"/>
            </a:endParaRPr>
          </a:p>
          <a:p>
            <a:r>
              <a:rPr lang="fr-FR" sz="1400" dirty="0">
                <a:solidFill>
                  <a:srgbClr val="000000"/>
                </a:solidFill>
                <a:effectLst/>
                <a:latin typeface="Bryant Pro Regular" panose="02000603040000020004"/>
                <a:ea typeface="Calibri" panose="020F0502020204030204" pitchFamily="34" charset="0"/>
              </a:rPr>
              <a:t>Quels sont les signes à surveiller pour prévenir le surmenage ?</a:t>
            </a:r>
          </a:p>
          <a:p>
            <a:endParaRPr lang="fr-FR" sz="1400" dirty="0">
              <a:effectLst/>
              <a:latin typeface="Bryant Pro Regular" panose="02000603040000020004"/>
              <a:ea typeface="Calibri" panose="020F0502020204030204" pitchFamily="34" charset="0"/>
            </a:endParaRPr>
          </a:p>
          <a:p>
            <a:r>
              <a:rPr lang="fr-FR" sz="1400" dirty="0">
                <a:solidFill>
                  <a:srgbClr val="000000"/>
                </a:solidFill>
                <a:effectLst/>
                <a:latin typeface="Bryant Pro Regular" panose="02000603040000020004"/>
                <a:ea typeface="Calibri" panose="020F0502020204030204" pitchFamily="34" charset="0"/>
              </a:rPr>
              <a:t>Le baromètre de la santé psychologique vous permet de prendre vos signes vitaux psychologiques en un coup d’œil. Utilisé quotidiennement, il vous aide à préserver votre équilibre en période de stress prolongé et à la suite d’un événement troublant.</a:t>
            </a:r>
            <a:endParaRPr lang="fr-FR" sz="1400" dirty="0">
              <a:effectLst/>
              <a:latin typeface="Bryant Pro Regular" panose="02000603040000020004"/>
              <a:ea typeface="Calibri" panose="020F0502020204030204" pitchFamily="34" charset="0"/>
            </a:endParaRPr>
          </a:p>
          <a:p>
            <a:r>
              <a:rPr lang="fr-FR" sz="1400" dirty="0">
                <a:effectLst/>
                <a:latin typeface="Bryant Pro Regular" panose="02000603040000020004"/>
                <a:ea typeface="Calibri" panose="020F0502020204030204" pitchFamily="34" charset="0"/>
              </a:rPr>
              <a:t> </a:t>
            </a:r>
          </a:p>
          <a:p>
            <a:r>
              <a:rPr lang="fr-FR" sz="1400" dirty="0">
                <a:solidFill>
                  <a:srgbClr val="000000"/>
                </a:solidFill>
                <a:effectLst/>
                <a:latin typeface="Bryant Pro Regular" panose="02000603040000020004"/>
                <a:ea typeface="Calibri" panose="020F0502020204030204" pitchFamily="34" charset="0"/>
              </a:rPr>
              <a:t>Peu importe la zone dans laquelle vous vous trouvez et même si votre état fluctue, l’important est de vous donner les moyens nécessaires pour revenir vers la zone verte.</a:t>
            </a:r>
          </a:p>
          <a:p>
            <a:endParaRPr lang="fr-FR" sz="1400" dirty="0">
              <a:solidFill>
                <a:srgbClr val="000000"/>
              </a:solidFill>
              <a:latin typeface="Bryant Pro Regular" panose="02000603040000020004"/>
              <a:ea typeface="Calibri" panose="020F0502020204030204" pitchFamily="34" charset="0"/>
            </a:endParaRPr>
          </a:p>
          <a:p>
            <a:pPr algn="ctr"/>
            <a:r>
              <a:rPr lang="fr-FR" sz="1050" b="1" kern="1200" dirty="0">
                <a:solidFill>
                  <a:srgbClr val="000000"/>
                </a:solidFill>
                <a:effectLst/>
                <a:latin typeface="Bryant Pro Regular" panose="02000603040000020004"/>
                <a:cs typeface="Calibri" panose="020F0502020204030204" pitchFamily="34" charset="0"/>
              </a:rPr>
              <a:t>Cet outil d’auto-évaluation a été conçu par le </a:t>
            </a:r>
          </a:p>
          <a:p>
            <a:pPr algn="ctr"/>
            <a:r>
              <a:rPr lang="fr-FR" sz="1050" b="1" kern="1200" dirty="0">
                <a:solidFill>
                  <a:srgbClr val="000000"/>
                </a:solidFill>
                <a:effectLst/>
                <a:latin typeface="Bryant Pro Regular" panose="02000603040000020004"/>
                <a:cs typeface="Calibri" panose="020F0502020204030204" pitchFamily="34" charset="0"/>
              </a:rPr>
              <a:t>« PROGRAMME D’AIDE AUX MEDECINS DU QUEBEC »</a:t>
            </a:r>
            <a:endParaRPr lang="fr-FR" sz="1050" b="1" dirty="0">
              <a:latin typeface="Bryant Pro Regular" panose="02000603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050" b="1" kern="1200" dirty="0">
                <a:solidFill>
                  <a:srgbClr val="000000"/>
                </a:solidFill>
                <a:effectLst/>
                <a:latin typeface="Bryant Pro Regular" panose="02000603040000020004"/>
                <a:cs typeface="Calibri" panose="020F0502020204030204" pitchFamily="34" charset="0"/>
              </a:rPr>
              <a:t>https://www.pamq.org</a:t>
            </a:r>
            <a:endParaRPr lang="fr-FR" sz="1050" b="1" dirty="0">
              <a:effectLst/>
              <a:latin typeface="Bryant Pro Regular" panose="020006030400000200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6"/>
            <a:ext cx="10699075" cy="120428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FR" sz="3600"/>
              <a:t>UN PROFESSIONNEL QUI </a:t>
            </a:r>
            <a:r>
              <a:rPr lang="fr-FR" sz="3600" dirty="0"/>
              <a:t>VA BIEN EST UN PROFESSIONNEL QUI SOIGNE BIEN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200569-A0A8-392D-193C-448E1F15AAAF}"/>
              </a:ext>
            </a:extLst>
          </p:cNvPr>
          <p:cNvSpPr txBox="1"/>
          <p:nvPr/>
        </p:nvSpPr>
        <p:spPr>
          <a:xfrm>
            <a:off x="6609534" y="3798310"/>
            <a:ext cx="467824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2000" b="1" dirty="0">
                <a:latin typeface="Bryant Pro Regular" panose="02000603040000020004"/>
              </a:rPr>
              <a:t>Qui s’occupe </a:t>
            </a:r>
            <a:r>
              <a:rPr lang="fr-FR" sz="2000" dirty="0">
                <a:latin typeface="Bryant Pro Regular" panose="02000603040000020004"/>
              </a:rPr>
              <a:t>de leur bien-être et de leur santé au travail ? </a:t>
            </a:r>
          </a:p>
          <a:p>
            <a:pPr>
              <a:buClr>
                <a:srgbClr val="C00000"/>
              </a:buClr>
            </a:pPr>
            <a:endParaRPr lang="fr-FR" sz="2000" dirty="0">
              <a:latin typeface="Bryant Pro Regular" panose="02000603040000020004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2000" b="1" dirty="0">
                <a:latin typeface="Bryant Pro Regular" panose="02000603040000020004"/>
              </a:rPr>
              <a:t>Comment gèrent-ils </a:t>
            </a:r>
            <a:r>
              <a:rPr lang="fr-FR" sz="2000" dirty="0">
                <a:latin typeface="Bryant Pro Regular" panose="02000603040000020004"/>
              </a:rPr>
              <a:t>les risques professionnels et leurs impacts sur la santé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BF6F32A-9280-31FE-8138-803FF2E24E4D}"/>
              </a:ext>
            </a:extLst>
          </p:cNvPr>
          <p:cNvSpPr txBox="1"/>
          <p:nvPr/>
        </p:nvSpPr>
        <p:spPr>
          <a:xfrm>
            <a:off x="1387279" y="1879600"/>
            <a:ext cx="4678240" cy="965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000" i="0" baseline="0" dirty="0">
                <a:latin typeface="Bryant Pro Regular" panose="02000603040000020004"/>
              </a:rPr>
              <a:t>CPTS </a:t>
            </a:r>
            <a:r>
              <a:rPr lang="fr-FR" sz="2000" dirty="0">
                <a:latin typeface="Bryant Pro Regular" panose="02000603040000020004"/>
              </a:rPr>
              <a:t>LUNEL</a:t>
            </a:r>
            <a:endParaRPr lang="fr-FR" sz="2000" i="0" baseline="0" dirty="0">
              <a:latin typeface="Bryant Pro Regular" panose="02000603040000020004"/>
            </a:endParaRPr>
          </a:p>
          <a:p>
            <a:pPr algn="ctr"/>
            <a:r>
              <a:rPr lang="fr-FR" sz="2000" b="1" i="0" baseline="0" dirty="0">
                <a:latin typeface="Bryant Pro Regular" panose="02000603040000020004"/>
              </a:rPr>
              <a:t>326</a:t>
            </a:r>
            <a:r>
              <a:rPr lang="fr-FR" sz="2000" i="0" baseline="0" dirty="0">
                <a:latin typeface="Bryant Pro Regular" panose="02000603040000020004"/>
              </a:rPr>
              <a:t> professionnels de santé libéraux</a:t>
            </a:r>
          </a:p>
          <a:p>
            <a:pPr algn="ctr"/>
            <a:r>
              <a:rPr lang="fr-FR" sz="2000" b="1" i="0" baseline="0" dirty="0">
                <a:latin typeface="Bryant Pro Regular" panose="02000603040000020004"/>
              </a:rPr>
              <a:t>en santé primaire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570E449-F751-5367-CB6B-2AB3F63F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34" y="2023418"/>
            <a:ext cx="4678240" cy="1593542"/>
          </a:xfrm>
          <a:prstGeom prst="rect">
            <a:avLst/>
          </a:prstGeom>
          <a:ln w="3175">
            <a:solidFill>
              <a:srgbClr val="C0000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11A091-107C-7343-2196-E715422CC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03" y="2810029"/>
            <a:ext cx="4705592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HISTOIRE VRAIE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2900" dirty="0">
                <a:solidFill>
                  <a:srgbClr val="C00000"/>
                </a:solidFill>
              </a:rPr>
              <a:t>CLAIRE, IDE : « JE M’EN SUIS SORTIE ! »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62B00-C1FA-849C-247C-AB6E62F98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6333" y="1900719"/>
            <a:ext cx="9660793" cy="42021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rgbClr val="000B22"/>
                </a:solidFill>
                <a:latin typeface="Bryant Pro Regular" panose="02000603040000020004"/>
              </a:rPr>
              <a:t>J’ai fait un Burn OUT :</a:t>
            </a:r>
          </a:p>
          <a:p>
            <a:pPr marL="578344" lvl="1" indent="-285744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Symbol" pitchFamily="2" charset="2"/>
              <a:buChar char="Þ"/>
            </a:pPr>
            <a:r>
              <a:rPr lang="fr-FR" sz="1900" dirty="0">
                <a:solidFill>
                  <a:srgbClr val="000B22"/>
                </a:solidFill>
                <a:latin typeface="Bryant Pro Regular" panose="02000603040000020004"/>
              </a:rPr>
              <a:t>J’ai pu m’en sortir en redonnant du sens à mon travail </a:t>
            </a:r>
          </a:p>
          <a:p>
            <a:pPr marL="578344" lvl="1" indent="-285744">
              <a:lnSpc>
                <a:spcPct val="120000"/>
              </a:lnSpc>
              <a:spcBef>
                <a:spcPts val="0"/>
              </a:spcBef>
              <a:buFont typeface="Symbol" pitchFamily="2" charset="2"/>
              <a:buChar char="Þ"/>
            </a:pPr>
            <a:endParaRPr lang="fr-FR" sz="18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rgbClr val="000B22"/>
                </a:solidFill>
                <a:latin typeface="Bryant Pro Regular" panose="02000603040000020004"/>
              </a:rPr>
              <a:t>Je travaille dans un service de soins palliatifs :</a:t>
            </a:r>
          </a:p>
          <a:p>
            <a:pPr marL="578344" lvl="1" indent="-285744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Symbol" pitchFamily="2" charset="2"/>
              <a:buChar char="Þ"/>
            </a:pPr>
            <a:r>
              <a:rPr lang="fr-FR" sz="1900" dirty="0">
                <a:solidFill>
                  <a:srgbClr val="000B22"/>
                </a:solidFill>
                <a:latin typeface="Bryant Pro Regular" panose="02000603040000020004"/>
              </a:rPr>
              <a:t>Que j’apprécie pour sa </a:t>
            </a:r>
            <a:r>
              <a:rPr lang="fr-FR" sz="1900" b="1" dirty="0">
                <a:solidFill>
                  <a:srgbClr val="000B22"/>
                </a:solidFill>
                <a:latin typeface="Bryant Pro Regular" panose="02000603040000020004"/>
              </a:rPr>
              <a:t>diversité</a:t>
            </a:r>
            <a:r>
              <a:rPr lang="fr-FR" sz="1900" dirty="0">
                <a:solidFill>
                  <a:srgbClr val="000B22"/>
                </a:solidFill>
                <a:latin typeface="Bryant Pro Regular" panose="02000603040000020004"/>
              </a:rPr>
              <a:t> et sa </a:t>
            </a:r>
            <a:r>
              <a:rPr lang="fr-FR" sz="1900" b="1" dirty="0">
                <a:solidFill>
                  <a:srgbClr val="000B22"/>
                </a:solidFill>
                <a:latin typeface="Bryant Pro Regular" panose="02000603040000020004"/>
              </a:rPr>
              <a:t>transversalité</a:t>
            </a:r>
          </a:p>
          <a:p>
            <a:pPr marL="578344" lvl="1" indent="-285744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Symbol" pitchFamily="2" charset="2"/>
              <a:buChar char="Þ"/>
            </a:pPr>
            <a:r>
              <a:rPr lang="fr-FR" sz="1900" dirty="0">
                <a:solidFill>
                  <a:srgbClr val="000B22"/>
                </a:solidFill>
                <a:latin typeface="Bryant Pro Regular" panose="02000603040000020004"/>
              </a:rPr>
              <a:t>L’</a:t>
            </a:r>
            <a:r>
              <a:rPr lang="fr-FR" sz="1900" b="1" dirty="0">
                <a:solidFill>
                  <a:srgbClr val="000B22"/>
                </a:solidFill>
                <a:latin typeface="Bryant Pro Regular" panose="02000603040000020004"/>
              </a:rPr>
              <a:t>autonomie </a:t>
            </a:r>
            <a:r>
              <a:rPr lang="fr-FR" sz="1900" dirty="0">
                <a:solidFill>
                  <a:srgbClr val="000B22"/>
                </a:solidFill>
                <a:latin typeface="Bryant Pro Regular" panose="02000603040000020004"/>
              </a:rPr>
              <a:t>ainsi que le </a:t>
            </a:r>
            <a:r>
              <a:rPr lang="fr-FR" sz="1900" b="1" dirty="0">
                <a:solidFill>
                  <a:srgbClr val="000B22"/>
                </a:solidFill>
                <a:latin typeface="Bryant Pro Regular" panose="02000603040000020004"/>
              </a:rPr>
              <a:t>travail en équipe </a:t>
            </a:r>
            <a:r>
              <a:rPr lang="fr-FR" sz="1900" dirty="0">
                <a:solidFill>
                  <a:srgbClr val="000B22"/>
                </a:solidFill>
                <a:latin typeface="Bryant Pro Regular" panose="02000603040000020004"/>
              </a:rPr>
              <a:t>sont des éléments positifs de </a:t>
            </a:r>
            <a:r>
              <a:rPr lang="fr-FR" sz="1900" b="1" dirty="0">
                <a:solidFill>
                  <a:srgbClr val="000B22"/>
                </a:solidFill>
                <a:latin typeface="Bryant Pro Regular" panose="02000603040000020004"/>
              </a:rPr>
              <a:t>bien être au travail</a:t>
            </a:r>
          </a:p>
          <a:p>
            <a:pPr marL="578344" lvl="1" indent="-285744">
              <a:lnSpc>
                <a:spcPct val="120000"/>
              </a:lnSpc>
              <a:spcBef>
                <a:spcPts val="0"/>
              </a:spcBef>
              <a:buFont typeface="Symbol" pitchFamily="2" charset="2"/>
              <a:buChar char="Þ"/>
            </a:pPr>
            <a:endParaRPr lang="fr-FR" sz="18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0B22"/>
                </a:solidFill>
                <a:latin typeface="Bryant Pro Regular" panose="02000603040000020004"/>
              </a:rPr>
              <a:t>Je bénéficie d’une supervision </a:t>
            </a:r>
            <a:r>
              <a:rPr lang="fr-FR" sz="2400" dirty="0">
                <a:solidFill>
                  <a:srgbClr val="000B22"/>
                </a:solidFill>
                <a:latin typeface="Bryant Pro Regular" panose="02000603040000020004"/>
              </a:rPr>
              <a:t>(psychologique et émotionnelle)</a:t>
            </a:r>
          </a:p>
          <a:p>
            <a:pPr marL="578344" lvl="1" indent="-285744">
              <a:lnSpc>
                <a:spcPct val="120000"/>
              </a:lnSpc>
              <a:spcBef>
                <a:spcPts val="0"/>
              </a:spcBef>
              <a:buFont typeface="Symbol" pitchFamily="2" charset="2"/>
              <a:buChar char="Þ"/>
            </a:pPr>
            <a:endParaRPr lang="fr-FR" sz="18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rgbClr val="000B22"/>
                </a:solidFill>
                <a:latin typeface="Bryant Pro Regular" panose="02000603040000020004"/>
              </a:rPr>
              <a:t>Je participe à une a</a:t>
            </a:r>
            <a:r>
              <a:rPr lang="fr-FR" sz="2400" b="1" i="0" dirty="0">
                <a:solidFill>
                  <a:srgbClr val="000B22"/>
                </a:solidFill>
                <a:effectLst/>
                <a:latin typeface="Bryant Pro Regular" panose="02000603040000020004"/>
              </a:rPr>
              <a:t>ssociation de soignants pour développer et promouvoir les soins de support </a:t>
            </a:r>
            <a:r>
              <a:rPr lang="fr-FR" sz="2400" b="1" dirty="0">
                <a:solidFill>
                  <a:srgbClr val="000B22"/>
                </a:solidFill>
                <a:latin typeface="Bryant Pro Regular" panose="02000603040000020004"/>
              </a:rPr>
              <a:t>:</a:t>
            </a:r>
          </a:p>
          <a:p>
            <a:pPr marL="578344" lvl="1" indent="-285744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Symbol" pitchFamily="2" charset="2"/>
              <a:buChar char="Þ"/>
            </a:pPr>
            <a:r>
              <a:rPr lang="fr-FR" sz="1900" dirty="0">
                <a:solidFill>
                  <a:srgbClr val="000B22"/>
                </a:solidFill>
                <a:latin typeface="Bryant Pro Regular" panose="02000603040000020004"/>
              </a:rPr>
              <a:t>On y propose des activités de danse, de méditation, de musique,…, des temps d’échange et de partage avec/entre patients malades</a:t>
            </a:r>
          </a:p>
          <a:p>
            <a:pPr marL="578344" lvl="1" indent="-285744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Symbol" pitchFamily="2" charset="2"/>
              <a:buChar char="Þ"/>
            </a:pPr>
            <a:r>
              <a:rPr lang="fr-FR" sz="1900" dirty="0">
                <a:solidFill>
                  <a:srgbClr val="000B22"/>
                </a:solidFill>
                <a:latin typeface="Bryant Pro Regular" panose="02000603040000020004"/>
              </a:rPr>
              <a:t>On y travaille ainsi </a:t>
            </a:r>
            <a:r>
              <a:rPr lang="fr-FR" sz="1900" b="1" dirty="0">
                <a:solidFill>
                  <a:srgbClr val="000B22"/>
                </a:solidFill>
                <a:latin typeface="Bryant Pro Regular" panose="02000603040000020004"/>
              </a:rPr>
              <a:t>l’image de soi, l’estime de soi et la confiance en soi,…, avec un sentiment d’appartenance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1100" dirty="0">
              <a:solidFill>
                <a:srgbClr val="000B22"/>
              </a:solidFill>
              <a:latin typeface="Bryan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8127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1048967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4000" dirty="0">
                <a:solidFill>
                  <a:srgbClr val="C00000"/>
                </a:solidFill>
              </a:rPr>
              <a:t>HISTOIRE VRAIE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200" dirty="0">
                <a:solidFill>
                  <a:srgbClr val="C00000"/>
                </a:solidFill>
              </a:rPr>
              <a:t>ISABELLE, PSYCHOLOGUE : « JE JOUE SOUVENT AU MEDIATEUR ! »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62B00-C1FA-849C-247C-AB6E62F98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6058" y="1910994"/>
            <a:ext cx="9671067" cy="387037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J’exerce dans une MSP où je reçois ma propre patientèle</a:t>
            </a:r>
            <a:endParaRPr lang="fr-FR" sz="1600" dirty="0">
              <a:solidFill>
                <a:srgbClr val="000B22"/>
              </a:solidFill>
              <a:latin typeface="Bryant Pro Regular" panose="02000603040000020004"/>
            </a:endParaRPr>
          </a:p>
          <a:p>
            <a:pPr marL="7498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Je suis témoin … ou … l’on me prend à témoin … dans des situations de tension, de conflit, de malaise, de découragement, de doute, de choix et même … de souffrance</a:t>
            </a:r>
          </a:p>
          <a:p>
            <a:pPr marL="292600" lvl="1" indent="0">
              <a:buClr>
                <a:schemeClr val="accent1"/>
              </a:buClr>
              <a:buNone/>
            </a:pPr>
            <a:endParaRPr lang="fr-FR" sz="16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i="0" dirty="0">
                <a:solidFill>
                  <a:srgbClr val="000B22"/>
                </a:solidFill>
                <a:effectLst/>
                <a:latin typeface="Bryant Pro Regular" panose="02000603040000020004"/>
              </a:rPr>
              <a:t>Avec mes collègues psychologues installés dans les autres MSP du territoire, nous avons constitué une association :</a:t>
            </a:r>
          </a:p>
          <a:p>
            <a:pPr lvl="1">
              <a:buClr>
                <a:srgbClr val="C00000"/>
              </a:buClr>
              <a:buFont typeface="Symbol" panose="05050102010706020507" pitchFamily="18" charset="2"/>
              <a:buChar char="Þ"/>
            </a:pPr>
            <a:r>
              <a:rPr lang="fr-FR" sz="1800" i="0" dirty="0">
                <a:solidFill>
                  <a:srgbClr val="000B22"/>
                </a:solidFill>
                <a:effectLst/>
                <a:latin typeface="Bryant Pro Regular" panose="02000603040000020004"/>
              </a:rPr>
              <a:t>pour aider et accompagner les soignants des MSP où existent des problèmes relationnels</a:t>
            </a:r>
          </a:p>
          <a:p>
            <a:pPr lvl="1">
              <a:buClr>
                <a:srgbClr val="C00000"/>
              </a:buClr>
              <a:buFont typeface="Symbol" panose="05050102010706020507" pitchFamily="18" charset="2"/>
              <a:buChar char="Þ"/>
            </a:pPr>
            <a:r>
              <a:rPr lang="fr-FR" sz="1800" i="0" dirty="0">
                <a:solidFill>
                  <a:srgbClr val="000B22"/>
                </a:solidFill>
                <a:effectLst/>
                <a:latin typeface="Bryant Pro Regular" panose="02000603040000020004"/>
              </a:rPr>
              <a:t>de faço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n individuelle ou collective </a:t>
            </a:r>
          </a:p>
          <a:p>
            <a:pPr lvl="1">
              <a:buClr>
                <a:srgbClr val="C00000"/>
              </a:buClr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mais dans la plus stricte confidentialité</a:t>
            </a:r>
          </a:p>
        </p:txBody>
      </p:sp>
    </p:spTree>
    <p:extLst>
      <p:ext uri="{BB962C8B-B14F-4D97-AF65-F5344CB8AC3E}">
        <p14:creationId xmlns:p14="http://schemas.microsoft.com/office/powerpoint/2010/main" val="14828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1048967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4000" dirty="0">
                <a:solidFill>
                  <a:srgbClr val="C00000"/>
                </a:solidFill>
              </a:rPr>
              <a:t>HISTOIRE VRAIE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200" dirty="0">
                <a:solidFill>
                  <a:srgbClr val="C00000"/>
                </a:solidFill>
              </a:rPr>
              <a:t>J. LUC, MG RETRAITÉ : « CONNAISSEZ-VOUS LA LÉGENDE DU COLIBRI ? »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62B00-C1FA-849C-247C-AB6E62F98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6058" y="1910994"/>
            <a:ext cx="9671067" cy="3870374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A l’occasion de l’épidémie de COVID 19, ELSA est rentrée à la maison :</a:t>
            </a:r>
          </a:p>
          <a:p>
            <a:pPr marL="292600" lvl="1" indent="0">
              <a:buClr>
                <a:schemeClr val="accent1"/>
              </a:buClr>
              <a:buNone/>
            </a:pPr>
            <a:r>
              <a:rPr lang="fr-FR" sz="1800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Des liens de 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solidarité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 et d’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entraide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 entre soignants se sont (re)créés</a:t>
            </a:r>
          </a:p>
          <a:p>
            <a:pPr marL="7498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Je repérais les soignants du territoire en difficulté et qui allaient mal :</a:t>
            </a:r>
          </a:p>
          <a:p>
            <a:pPr marL="292600" lvl="1" indent="0">
              <a:buClr>
                <a:schemeClr val="accent1"/>
              </a:buClr>
              <a:buNone/>
            </a:pPr>
            <a:r>
              <a:rPr lang="fr-FR" sz="1800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Même sans demande, 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« j’allais vers » 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et les interpellais 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: « ça va ? »</a:t>
            </a:r>
          </a:p>
          <a:p>
            <a:pPr marL="292600" lvl="1" indent="0">
              <a:buClr>
                <a:schemeClr val="accent1"/>
              </a:buClr>
              <a:buNone/>
            </a:pPr>
            <a:r>
              <a:rPr lang="fr-FR" sz="1800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Pour leur proposer une aide, un soutien, un accompagnement entre pairs : 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« pair-</a:t>
            </a:r>
            <a:r>
              <a:rPr lang="fr-FR" sz="1800" b="1" dirty="0" err="1">
                <a:solidFill>
                  <a:srgbClr val="000B22"/>
                </a:solidFill>
                <a:latin typeface="Bryant Pro Regular" panose="02000603040000020004"/>
              </a:rPr>
              <a:t>aidance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 »</a:t>
            </a:r>
          </a:p>
          <a:p>
            <a:pPr marL="292600" lvl="1" indent="0">
              <a:buClr>
                <a:schemeClr val="accent1"/>
              </a:buClr>
              <a:buNone/>
            </a:pPr>
            <a:r>
              <a:rPr lang="fr-FR" sz="1800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Sans être intrusif ou y laisser sa peau</a:t>
            </a:r>
          </a:p>
          <a:p>
            <a:pPr marL="7498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B22"/>
                </a:solidFill>
                <a:latin typeface="Bryant Pro Regular" panose="02000603040000020004"/>
              </a:rPr>
              <a:t> </a:t>
            </a:r>
            <a:r>
              <a:rPr lang="fr-FR" sz="2000" b="1" i="0" dirty="0">
                <a:solidFill>
                  <a:srgbClr val="000B22"/>
                </a:solidFill>
                <a:effectLst/>
                <a:latin typeface="Bryant Pro Regular" panose="02000603040000020004"/>
              </a:rPr>
              <a:t>Actuellement, j’anime un groupe de parole </a:t>
            </a: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:</a:t>
            </a:r>
          </a:p>
          <a:p>
            <a:pPr marL="292600" lvl="1" indent="0">
              <a:buClr>
                <a:schemeClr val="accent1"/>
              </a:buClr>
              <a:buNone/>
            </a:pPr>
            <a:r>
              <a:rPr lang="fr-FR" sz="1800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Dans un EHPAD</a:t>
            </a:r>
          </a:p>
          <a:p>
            <a:pPr marL="292600" lvl="1" indent="0">
              <a:buClr>
                <a:schemeClr val="accent1"/>
              </a:buClr>
              <a:buNone/>
            </a:pPr>
            <a:r>
              <a:rPr lang="fr-FR" sz="1800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Avec une psychologue</a:t>
            </a:r>
          </a:p>
          <a:p>
            <a:pPr marL="292600" lvl="1" indent="0">
              <a:buClr>
                <a:schemeClr val="accent1"/>
              </a:buClr>
              <a:buNone/>
            </a:pPr>
            <a:r>
              <a:rPr lang="fr-FR" sz="1800" dirty="0">
                <a:solidFill>
                  <a:srgbClr val="C00000"/>
                </a:solidFill>
                <a:latin typeface="Bryant Pro Regular" panose="02000603040000020004"/>
              </a:rPr>
              <a:t>=&gt; 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Une fois par mois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912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851475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SOIGNANTS LIBERAUX, UNE POPULATION VULNERABLE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A53EC-A365-6A15-F54C-1A2F09318B12}"/>
              </a:ext>
            </a:extLst>
          </p:cNvPr>
          <p:cNvSpPr txBox="1">
            <a:spLocks/>
          </p:cNvSpPr>
          <p:nvPr/>
        </p:nvSpPr>
        <p:spPr>
          <a:xfrm>
            <a:off x="1828800" y="1757681"/>
            <a:ext cx="9255760" cy="3749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Bryant Pro Regular" panose="02000603040000020004"/>
              </a:rPr>
              <a:t>Malgré leur position privilégiée au sein du système de santé 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dirty="0">
                <a:latin typeface="Bryant Pro Regular" panose="02000603040000020004"/>
              </a:rPr>
              <a:t>Ils ont moins facilement accès aux services de soins pour eux-mêmes</a:t>
            </a:r>
            <a:r>
              <a:rPr lang="fr-FR" sz="1800" dirty="0">
                <a:latin typeface="Bryant Pro Regular" panose="02000603040000020004"/>
              </a:rPr>
              <a:t> </a:t>
            </a:r>
            <a:r>
              <a:rPr lang="fr-FR" sz="1800" b="1" dirty="0">
                <a:latin typeface="Bryant Pro Regular" panose="02000603040000020004"/>
              </a:rPr>
              <a:t>que la population générale</a:t>
            </a:r>
            <a:r>
              <a:rPr lang="fr-FR" sz="1800" dirty="0">
                <a:latin typeface="Bryant Pro Regular" panose="02000603040000020004"/>
              </a:rPr>
              <a:t>, surtout en ce qui concerne les problèmes auxquels ils sont le plus vulnérables.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dirty="0">
                <a:latin typeface="Bryant Pro Regular" panose="02000603040000020004"/>
              </a:rPr>
              <a:t>Ils sollicitent peu les structures d’aide et les numéros verts dédiés :</a:t>
            </a:r>
          </a:p>
          <a:p>
            <a:pPr lvl="2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Bryant Pro Regular" panose="02000603040000020004"/>
              </a:rPr>
              <a:t> Un seuil de tolérance et un altruisme importants ?</a:t>
            </a:r>
          </a:p>
          <a:p>
            <a:pPr lvl="2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Bryant Pro Regular" panose="02000603040000020004"/>
              </a:rPr>
              <a:t> Une banalisation : « ce sont les risques du métier ! » ?</a:t>
            </a:r>
          </a:p>
          <a:p>
            <a:pPr lvl="2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Bryant Pro Regular" panose="02000603040000020004"/>
              </a:rPr>
              <a:t> Des réticences à se soigner ou à prendre soin de soi ?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dirty="0">
                <a:latin typeface="Bryant Pro Regular" panose="02000603040000020004"/>
              </a:rPr>
              <a:t>Ils </a:t>
            </a:r>
            <a:r>
              <a:rPr lang="fr-FR" sz="1800" b="1" u="sng" dirty="0">
                <a:latin typeface="Bryant Pro Regular" panose="02000603040000020004"/>
              </a:rPr>
              <a:t>S’ISOLENT</a:t>
            </a:r>
            <a:r>
              <a:rPr lang="fr-FR" sz="1800" b="1" dirty="0">
                <a:latin typeface="Bryant Pro Regular" panose="02000603040000020004"/>
              </a:rPr>
              <a:t> quand ils sont en difficulté ou vivent des émotions négatives.</a:t>
            </a:r>
            <a:endParaRPr lang="fr-FR" sz="1800" b="1" dirty="0">
              <a:solidFill>
                <a:schemeClr val="tx1"/>
              </a:solidFill>
              <a:latin typeface="Bryant Pro Regular" panose="02000603040000020004"/>
            </a:endParaRPr>
          </a:p>
          <a:p>
            <a:pPr lvl="2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Bryant Pro Regular" panose="02000603040000020004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/>
                </a:solidFill>
                <a:cs typeface="Arial" panose="020B0604020202020204" pitchFamily="34" charset="0"/>
              </a:rPr>
              <a:t>Accepter de consulter n’est souvent possible qu’en cas de </a:t>
            </a:r>
            <a:r>
              <a:rPr lang="fr-FR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« grande détresse »</a:t>
            </a:r>
            <a:endParaRPr lang="fr-FR" sz="2000" b="1" i="1" dirty="0">
              <a:solidFill>
                <a:schemeClr val="tx1"/>
              </a:solidFill>
              <a:latin typeface="Bryant Pro Regular" panose="02000603040000020004"/>
            </a:endParaRPr>
          </a:p>
          <a:p>
            <a:pPr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fr-FR" sz="2000" b="1" dirty="0">
              <a:latin typeface="Bryant Pro Regular" panose="020006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7058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PRÔNER LE ALLER VERS ET LA PAIR-AIDANCE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D4C29-E60B-93E0-E3EE-5A3168E2AC45}"/>
              </a:ext>
            </a:extLst>
          </p:cNvPr>
          <p:cNvSpPr txBox="1">
            <a:spLocks/>
          </p:cNvSpPr>
          <p:nvPr/>
        </p:nvSpPr>
        <p:spPr>
          <a:xfrm>
            <a:off x="7487665" y="1984353"/>
            <a:ext cx="3684057" cy="33620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rgbClr val="000B22"/>
                </a:solidFill>
              </a:rPr>
              <a:t>Il s’agit de </a:t>
            </a:r>
            <a:r>
              <a:rPr lang="fr-FR" sz="1800" b="1" dirty="0">
                <a:solidFill>
                  <a:srgbClr val="000B22"/>
                </a:solidFill>
              </a:rPr>
              <a:t>s’entretenir</a:t>
            </a:r>
            <a:r>
              <a:rPr lang="fr-FR" sz="1800" dirty="0">
                <a:solidFill>
                  <a:srgbClr val="000B22"/>
                </a:solidFill>
              </a:rPr>
              <a:t> avec lui (et non de l’interroger) en lui posant </a:t>
            </a:r>
            <a:r>
              <a:rPr lang="fr-FR" sz="1800" b="1" dirty="0">
                <a:solidFill>
                  <a:srgbClr val="000B22"/>
                </a:solidFill>
              </a:rPr>
              <a:t>des questions qui donnent du sens </a:t>
            </a:r>
            <a:r>
              <a:rPr lang="fr-FR" sz="1800" dirty="0">
                <a:solidFill>
                  <a:srgbClr val="000B22"/>
                </a:solidFill>
              </a:rPr>
              <a:t>pour </a:t>
            </a:r>
            <a:r>
              <a:rPr lang="fr-FR" sz="1800" b="1" dirty="0">
                <a:solidFill>
                  <a:srgbClr val="000B22"/>
                </a:solidFill>
              </a:rPr>
              <a:t>faire émerger un projet personnel </a:t>
            </a:r>
            <a:r>
              <a:rPr lang="fr-FR" sz="1800" dirty="0">
                <a:solidFill>
                  <a:srgbClr val="000B22"/>
                </a:solidFill>
              </a:rPr>
              <a:t>et </a:t>
            </a:r>
            <a:r>
              <a:rPr lang="fr-FR" sz="1800" b="1" dirty="0">
                <a:solidFill>
                  <a:srgbClr val="000B22"/>
                </a:solidFill>
              </a:rPr>
              <a:t>décider d’une orientation (un parcours de santé)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B22"/>
                </a:solidFill>
              </a:rPr>
              <a:t>Sans être intrusif et y laisser sa peau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DF65C9-C753-06D5-2B52-19646A99B525}"/>
              </a:ext>
            </a:extLst>
          </p:cNvPr>
          <p:cNvCxnSpPr>
            <a:cxnSpLocks/>
          </p:cNvCxnSpPr>
          <p:nvPr/>
        </p:nvCxnSpPr>
        <p:spPr>
          <a:xfrm>
            <a:off x="6998388" y="1872054"/>
            <a:ext cx="0" cy="36143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594F025-8F91-33FC-5D1A-BE062FC92573}"/>
              </a:ext>
            </a:extLst>
          </p:cNvPr>
          <p:cNvSpPr txBox="1">
            <a:spLocks/>
          </p:cNvSpPr>
          <p:nvPr/>
        </p:nvSpPr>
        <p:spPr>
          <a:xfrm>
            <a:off x="1411644" y="1824550"/>
            <a:ext cx="5411255" cy="3863728"/>
          </a:xfrm>
          <a:prstGeom prst="rect">
            <a:avLst/>
          </a:prstGeom>
          <a:noFill/>
          <a:ln w="3175">
            <a:noFill/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LE ALLER VERS :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Aller à la rencontre 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des personnes fragiles et vulnérables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Nouer le dialogue 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même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 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sans demande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Créer un lien social d’entraide et de solidarité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2000" b="1" dirty="0">
              <a:solidFill>
                <a:srgbClr val="000B22"/>
              </a:solidFill>
              <a:latin typeface="Bryant Pro Regular" panose="02000603040000020004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0B22"/>
                </a:solidFill>
                <a:latin typeface="Bryant Pro Regular" panose="02000603040000020004"/>
              </a:rPr>
              <a:t>LA PAIR-AIDANCE :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Un soutien, un accompagnement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Par un </a:t>
            </a:r>
            <a:r>
              <a:rPr lang="fr-FR" sz="1800" b="1" dirty="0">
                <a:solidFill>
                  <a:srgbClr val="000B22"/>
                </a:solidFill>
                <a:latin typeface="Bryant Pro Regular" panose="02000603040000020004"/>
              </a:rPr>
              <a:t>pair</a:t>
            </a:r>
            <a:r>
              <a:rPr lang="fr-FR" sz="1800" dirty="0">
                <a:solidFill>
                  <a:srgbClr val="000B22"/>
                </a:solidFill>
                <a:latin typeface="Bryant Pro Regular" panose="02000603040000020004"/>
              </a:rPr>
              <a:t> qui vit ou a vécu les mêmes situations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latin typeface="Bryant Pro Regular" panose="02000603040000020004"/>
              </a:rPr>
              <a:t>Q</a:t>
            </a:r>
            <a:r>
              <a:rPr lang="fr-FR" sz="1800" dirty="0">
                <a:solidFill>
                  <a:schemeClr val="tx1"/>
                </a:solidFill>
                <a:latin typeface="Bryant Pro Regular" panose="02000603040000020004"/>
              </a:rPr>
              <a:t>ui a </a:t>
            </a:r>
            <a:r>
              <a:rPr lang="fr-FR" sz="1800" b="1" dirty="0">
                <a:solidFill>
                  <a:schemeClr val="tx1"/>
                </a:solidFill>
                <a:latin typeface="Bryant Pro Regular" panose="02000603040000020004"/>
              </a:rPr>
              <a:t>formalisé</a:t>
            </a:r>
            <a:r>
              <a:rPr lang="fr-FR" sz="1800" dirty="0">
                <a:solidFill>
                  <a:schemeClr val="tx1"/>
                </a:solidFill>
                <a:latin typeface="Bryant Pro Regular" panose="02000603040000020004"/>
              </a:rPr>
              <a:t> son </a:t>
            </a:r>
            <a:r>
              <a:rPr lang="fr-FR" sz="1800" b="1" u="sng" dirty="0">
                <a:solidFill>
                  <a:schemeClr val="tx1"/>
                </a:solidFill>
                <a:latin typeface="Bryant Pro Regular" panose="02000603040000020004"/>
              </a:rPr>
              <a:t>savoir expérientiel </a:t>
            </a:r>
            <a:r>
              <a:rPr lang="fr-FR" sz="1800" dirty="0">
                <a:solidFill>
                  <a:schemeClr val="tx1"/>
                </a:solidFill>
                <a:latin typeface="Bryant Pro Regular" panose="02000603040000020004"/>
              </a:rPr>
              <a:t>au cours de </a:t>
            </a:r>
            <a:r>
              <a:rPr lang="fr-FR" sz="1800" dirty="0">
                <a:latin typeface="Bryant Pro Regular" panose="02000603040000020004"/>
              </a:rPr>
              <a:t>son </a:t>
            </a:r>
            <a:r>
              <a:rPr lang="fr-FR" sz="1800" dirty="0">
                <a:solidFill>
                  <a:schemeClr val="tx1"/>
                </a:solidFill>
                <a:latin typeface="Bryant Pro Regular" panose="02000603040000020004"/>
              </a:rPr>
              <a:t>parcours de formation </a:t>
            </a:r>
            <a:r>
              <a:rPr lang="fr-FR" sz="1800" b="1" dirty="0">
                <a:solidFill>
                  <a:schemeClr val="tx1"/>
                </a:solidFill>
                <a:latin typeface="Bryant Pro Regular" panose="02000603040000020004"/>
              </a:rPr>
              <a:t>au service de la collectivité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0B22"/>
              </a:solidFill>
              <a:latin typeface="Bryant Pro Regular" panose="02000603040000020004"/>
            </a:endParaRPr>
          </a:p>
          <a:p>
            <a:pPr lvl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0B22"/>
              </a:solidFill>
              <a:latin typeface="Bryant Pro Regular" panose="020006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72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0D38-2CFF-CDCF-1BB8-B7409F7C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5" y="627597"/>
            <a:ext cx="10659161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600" dirty="0">
                <a:solidFill>
                  <a:srgbClr val="C00000"/>
                </a:solidFill>
              </a:rPr>
              <a:t>LES SIGNES D’ALERTE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AE96F96-1B50-F04C-866A-AD91C273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CPTS Lunel - 21 novembre 2024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F6447-1DE3-2612-40D8-8998C928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t>Docteur Jean-Jacques ORMIERES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D2BF5-C5AB-B65A-4030-CAD6FF2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6B0C9-F8E9-4C33-B2DB-F88060521BC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Medium" panose="02000603040000020004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Medium" panose="02000603040000020004" pitchFamily="2" charset="0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7862B00-C1FA-849C-247C-AB6E62F98842}"/>
              </a:ext>
            </a:extLst>
          </p:cNvPr>
          <p:cNvSpPr txBox="1">
            <a:spLocks/>
          </p:cNvSpPr>
          <p:nvPr/>
        </p:nvSpPr>
        <p:spPr>
          <a:xfrm>
            <a:off x="1991360" y="1758342"/>
            <a:ext cx="545592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 baseline="0">
                <a:solidFill>
                  <a:schemeClr val="tx1"/>
                </a:solidFill>
                <a:latin typeface="Bryant Pro Medium" panose="02000603040000020004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1"/>
                </a:solidFill>
                <a:latin typeface="Bryant Pro Regular" panose="02000603040000020004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L’agressivité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L’irritabilité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Le changement d’humeur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</a:t>
            </a:r>
            <a:r>
              <a:rPr lang="fr-FR" sz="2000" b="1" dirty="0"/>
              <a:t>LA SOLITUDE et L’ISOLEMENT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Le manque d’écoute et de considération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La tristesse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Les retards dans les rendez-vous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La salle d’attente comble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Les oublis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Les erreurs dans les prescriptions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  <a:p>
            <a:endParaRPr lang="fr-FR" dirty="0"/>
          </a:p>
        </p:txBody>
      </p:sp>
      <p:pic>
        <p:nvPicPr>
          <p:cNvPr id="8" name="Picture 4" descr="Bonhomme 3d Réunion Banque d&amp;#39;images et photos libres de droit - iStock">
            <a:extLst>
              <a:ext uri="{FF2B5EF4-FFF2-40B4-BE49-F238E27FC236}">
                <a16:creationId xmlns:a16="http://schemas.microsoft.com/office/drawing/2014/main" id="{F9372A41-939B-DB1C-0739-6B9E2C1B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19" y="1856271"/>
            <a:ext cx="2649402" cy="39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9F278EC9-0680-57D7-B868-670D040F9A8F}"/>
              </a:ext>
            </a:extLst>
          </p:cNvPr>
          <p:cNvSpPr/>
          <p:nvPr/>
        </p:nvSpPr>
        <p:spPr>
          <a:xfrm rot="984651">
            <a:off x="8397972" y="1463230"/>
            <a:ext cx="2433485" cy="770573"/>
          </a:xfrm>
          <a:prstGeom prst="wedgeRoundRectCallout">
            <a:avLst>
              <a:gd name="adj1" fmla="val -48371"/>
              <a:gd name="adj2" fmla="val 131007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solidFill>
                  <a:schemeClr val="tx1"/>
                </a:solidFill>
              </a:rPr>
              <a:t>Ça va ?</a:t>
            </a:r>
          </a:p>
        </p:txBody>
      </p:sp>
    </p:spTree>
    <p:extLst>
      <p:ext uri="{BB962C8B-B14F-4D97-AF65-F5344CB8AC3E}">
        <p14:creationId xmlns:p14="http://schemas.microsoft.com/office/powerpoint/2010/main" val="19119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Theme">
  <a:themeElements>
    <a:clrScheme name="210226-Forms">
      <a:dk1>
        <a:srgbClr val="222222"/>
      </a:dk1>
      <a:lt1>
        <a:srgbClr val="FFFFFF"/>
      </a:lt1>
      <a:dk2>
        <a:srgbClr val="CD003A"/>
      </a:dk2>
      <a:lt2>
        <a:srgbClr val="EEECE1"/>
      </a:lt2>
      <a:accent1>
        <a:srgbClr val="CD003A"/>
      </a:accent1>
      <a:accent2>
        <a:srgbClr val="ADC900"/>
      </a:accent2>
      <a:accent3>
        <a:srgbClr val="00C9C7"/>
      </a:accent3>
      <a:accent4>
        <a:srgbClr val="FF8B00"/>
      </a:accent4>
      <a:accent5>
        <a:srgbClr val="FF6371"/>
      </a:accent5>
      <a:accent6>
        <a:srgbClr val="CAE500"/>
      </a:accent6>
      <a:hlink>
        <a:srgbClr val="6432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6000" b="1" i="0" baseline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630fb9-db94-48b5-8f0b-6967f3839ed0" xsi:nil="true"/>
    <lcf76f155ced4ddcb4097134ff3c332f xmlns="06e7b742-ad15-4a42-b856-bb3a129416e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A7C69DD3B7946B82F585A0B220E28" ma:contentTypeVersion="18" ma:contentTypeDescription="Crée un document." ma:contentTypeScope="" ma:versionID="49763a6249a79688f5ea0976eb67dbae">
  <xsd:schema xmlns:xsd="http://www.w3.org/2001/XMLSchema" xmlns:xs="http://www.w3.org/2001/XMLSchema" xmlns:p="http://schemas.microsoft.com/office/2006/metadata/properties" xmlns:ns2="99630fb9-db94-48b5-8f0b-6967f3839ed0" xmlns:ns3="06e7b742-ad15-4a42-b856-bb3a129416e2" targetNamespace="http://schemas.microsoft.com/office/2006/metadata/properties" ma:root="true" ma:fieldsID="89bbcafd873f519e18e3917cfb62f6b8" ns2:_="" ns3:_="">
    <xsd:import namespace="99630fb9-db94-48b5-8f0b-6967f3839ed0"/>
    <xsd:import namespace="06e7b742-ad15-4a42-b856-bb3a129416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30fb9-db94-48b5-8f0b-6967f3839e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388bf-693d-4ae3-a9f1-98ef03e13195}" ma:internalName="TaxCatchAll" ma:showField="CatchAllData" ma:web="99630fb9-db94-48b5-8f0b-6967f3839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7b742-ad15-4a42-b856-bb3a12941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28b8612-ff84-406f-80e4-6c1e3bafe4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1F32C-2C94-48BC-8BAC-28ED2319AB76}">
  <ds:schemaRefs>
    <ds:schemaRef ds:uri="http://purl.org/dc/dcmitype/"/>
    <ds:schemaRef ds:uri="http://schemas.microsoft.com/office/2006/metadata/properties"/>
    <ds:schemaRef ds:uri="06e7b742-ad15-4a42-b856-bb3a129416e2"/>
    <ds:schemaRef ds:uri="99630fb9-db94-48b5-8f0b-6967f3839ed0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F312B5D-5888-4358-93FA-B30797CB3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630fb9-db94-48b5-8f0b-6967f3839ed0"/>
    <ds:schemaRef ds:uri="06e7b742-ad15-4a42-b856-bb3a12941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3479F-3F65-402B-AB03-0B4C33172F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2111</Words>
  <Application>Microsoft Office PowerPoint</Application>
  <PresentationFormat>Grand écran</PresentationFormat>
  <Paragraphs>301</Paragraphs>
  <Slides>20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Arial</vt:lpstr>
      <vt:lpstr>Arial</vt:lpstr>
      <vt:lpstr>Arial Narrow</vt:lpstr>
      <vt:lpstr>Bryant Pro Bold</vt:lpstr>
      <vt:lpstr>Bryant Pro Medium</vt:lpstr>
      <vt:lpstr>Bryant Pro Regular</vt:lpstr>
      <vt:lpstr>Calibri</vt:lpstr>
      <vt:lpstr>Courier New</vt:lpstr>
      <vt:lpstr>Symbol</vt:lpstr>
      <vt:lpstr>Wingdings</vt:lpstr>
      <vt:lpstr>1_Default Theme</vt:lpstr>
      <vt:lpstr>Acrobat Document</vt:lpstr>
      <vt:lpstr>Présentation PowerPoint</vt:lpstr>
      <vt:lpstr>DR JJ ORMIERES – 31000 TOULOUSE Déclaration de liens d’intérêts</vt:lpstr>
      <vt:lpstr>UN PROFESSIONNEL QUI VA BIEN EST UN PROFESSIONNEL QUI SOIGNE BIEN</vt:lpstr>
      <vt:lpstr>HISTOIRE VRAIE CLAIRE, IDE : « JE M’EN SUIS SORTIE ! »</vt:lpstr>
      <vt:lpstr>HISTOIRE VRAIE ISABELLE, PSYCHOLOGUE : « JE JOUE SOUVENT AU MEDIATEUR ! »</vt:lpstr>
      <vt:lpstr>HISTOIRE VRAIE J. LUC, MG RETRAITÉ : « CONNAISSEZ-VOUS LA LÉGENDE DU COLIBRI ? »</vt:lpstr>
      <vt:lpstr>SOIGNANTS LIBERAUX, UNE POPULATION VULNERABLE</vt:lpstr>
      <vt:lpstr>PRÔNER LE ALLER VERS ET LA PAIR-AIDANCE</vt:lpstr>
      <vt:lpstr>LES SIGNES D’ALERTE</vt:lpstr>
      <vt:lpstr>LES SITUATIONS D’ALERTE</vt:lpstr>
      <vt:lpstr>LES BENEFICES DU ALLER VERS ET DE LA PAIR-AIDANCE</vt:lpstr>
      <vt:lpstr>S’APPUYER SUR LE COLLECTIF POUR PRÉVENIR LES RISQUES PROFESSIONNELS ET LEURS IMPACTS SUR LA SANTÉ</vt:lpstr>
      <vt:lpstr>LE PLURIPRO. COORDONNE PLEBISCITE</vt:lpstr>
      <vt:lpstr>QUELS SONT LES ELEMENTS QUI GENERENT VOTRE BIEN-ÊTRE ET CELUI DES MEMBRES DE VOTRE EQUIPE ?</vt:lpstr>
      <vt:lpstr>QUELS SONT LES COMPORTEMENTS PROFESSIONNELS ET RELATIONNELS QUI CONTRIBUENT A AMELIORER VOTRE BIEN-ÊTRE AU TRAVAIL ?</vt:lpstr>
      <vt:lpstr>S’APPUYER SUR LE COLLECTIF POUR PRÉVENIR LES RISQUES PROFESSIONNELS ET LEURS IMPACTS SUR LA SANTÉ</vt:lpstr>
      <vt:lpstr>EN CONCLUSION Prenons soin les uns des autres</vt:lpstr>
      <vt:lpstr>MEDECIN-ORGANISATION-TRAVAIL-SANTE Comment ça marche ?</vt:lpstr>
      <vt:lpstr>POUR EN SAVOIR PLUS</vt:lpstr>
      <vt:lpstr>BONUS Prévenir le surmenage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Montaine Michon</dc:creator>
  <cp:lastModifiedBy>Jean-Jacques ORMIERES</cp:lastModifiedBy>
  <cp:revision>599</cp:revision>
  <dcterms:created xsi:type="dcterms:W3CDTF">2024-05-07T14:56:41Z</dcterms:created>
  <dcterms:modified xsi:type="dcterms:W3CDTF">2024-11-16T07:11:15Z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0x010100497A7C69DD3B7946B82F585A0B220E28</vt:lpwstr>
  </property>
</Properties>
</file>